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87" r:id="rId4"/>
    <p:sldId id="259" r:id="rId5"/>
    <p:sldId id="280" r:id="rId6"/>
    <p:sldId id="279" r:id="rId7"/>
    <p:sldId id="263" r:id="rId8"/>
    <p:sldId id="281" r:id="rId9"/>
    <p:sldId id="282" r:id="rId10"/>
    <p:sldId id="260" r:id="rId11"/>
    <p:sldId id="261" r:id="rId12"/>
    <p:sldId id="262" r:id="rId13"/>
    <p:sldId id="264" r:id="rId14"/>
    <p:sldId id="265" r:id="rId15"/>
    <p:sldId id="266" r:id="rId16"/>
    <p:sldId id="272" r:id="rId17"/>
    <p:sldId id="274" r:id="rId18"/>
    <p:sldId id="273" r:id="rId19"/>
    <p:sldId id="275" r:id="rId20"/>
    <p:sldId id="277" r:id="rId21"/>
    <p:sldId id="286" r:id="rId22"/>
  </p:sldIdLst>
  <p:sldSz cx="18288000" cy="10287000"/>
  <p:notesSz cx="6858000" cy="9144000"/>
  <p:embeddedFontLst>
    <p:embeddedFont>
      <p:font typeface="Alatsi" panose="020B0604020202020204" charset="0"/>
      <p:regular r:id="rId24"/>
    </p:embeddedFont>
    <p:embeddedFont>
      <p:font typeface="Canva Sans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C21F3-8A93-217C-0C63-B24540536D89}" v="49" dt="2024-09-10T16:09:50.288"/>
    <p1510:client id="{0B6F5251-5F1D-9963-08AE-8D8E47E58FA0}" v="789" dt="2024-09-10T05:39:57.384"/>
    <p1510:client id="{114CB6CC-2AFF-1AC9-26B0-EAF9E3E78096}" v="517" dt="2024-09-10T18:29:56.634"/>
    <p1510:client id="{11BEA09E-E1DE-1095-721D-A59AD13B4E88}" v="613" dt="2024-09-10T08:08:53.629"/>
    <p1510:client id="{25EB5A8D-5781-8FB4-E897-8C519A8E17D1}" v="1414" dt="2024-09-10T00:14:42.042"/>
    <p1510:client id="{2DBB11A7-EE02-94AE-838C-0EEFFB8874D3}" v="144" dt="2024-09-11T22:48:25.433"/>
    <p1510:client id="{398EDB00-008C-C1F9-72B6-4742F899A00B}" v="826" dt="2024-09-10T07:09:24.878"/>
    <p1510:client id="{5ECA42CD-2A86-459E-7BCA-57A40A8A79CF}" v="44" dt="2024-09-10T18:32:02.703"/>
    <p1510:client id="{69D43C0F-5650-6F8A-B43F-1F8ED8F9C04B}" v="1025" dt="2024-09-11T03:02:55.286"/>
    <p1510:client id="{6BC4810D-457F-9541-5F90-201041E5A07F}" v="211" dt="2024-09-10T00:27:09.779"/>
    <p1510:client id="{6D357200-9A68-DD37-4407-2E47EAA5CFA9}" v="107" dt="2024-09-10T01:46:47.957"/>
    <p1510:client id="{839B72BA-ECD1-3063-AC2E-4BE5DCDB548D}" v="19" dt="2024-09-10T23:36:07.459"/>
    <p1510:client id="{987AA3DF-55A0-CBCE-A795-D87DEC835EB7}" v="802" dt="2024-09-10T19:43:54.462"/>
    <p1510:client id="{C6B3773B-F24C-670E-6C20-344949606087}" v="103" dt="2024-09-10T01:34:03.447"/>
    <p1510:client id="{CB677206-0111-DEC3-0EBE-A83933444E0D}" v="523" dt="2024-09-10T00:53:50.058"/>
    <p1510:client id="{D9CA4585-696D-C404-E46D-B1D38E8203C8}" v="1316" dt="2024-09-10T04:11:34.941"/>
    <p1510:client id="{EF06E37B-6173-E979-1E67-1340F81BFF95}" v="68" dt="2024-09-10T23:14:27.646"/>
    <p1510:client id="{FA56C17D-0193-553C-671B-3F91BDFBE4D8}" v="469" dt="2024-09-11T22:13:35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asthma, cancer, heart conditions, connective tissue disorders, organs, skin if not visible,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asthma, cancer, heart conditions, connective tissue disorders, organs, skin if not visible,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commons.wikimedia.org/wiki/File:Noun_confusion_2900892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hyperlink" Target="https://creativecommons.org/licenses/by-sa/4.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Neurodivergent_Icon_1.png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sv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6" y="3447252"/>
            <a:ext cx="20070800" cy="1502154"/>
            <a:chOff x="-466180" y="-47625"/>
            <a:chExt cx="5290956" cy="395629"/>
          </a:xfrm>
        </p:grpSpPr>
        <p:sp>
          <p:nvSpPr>
            <p:cNvPr id="3" name="Freeform 3"/>
            <p:cNvSpPr/>
            <p:nvPr/>
          </p:nvSpPr>
          <p:spPr>
            <a:xfrm>
              <a:off x="-466180" y="0"/>
              <a:ext cx="4824776" cy="348004"/>
            </a:xfrm>
            <a:custGeom>
              <a:avLst/>
              <a:gdLst/>
              <a:ahLst/>
              <a:cxnLst/>
              <a:rect l="l" t="t" r="r" b="b"/>
              <a:pathLst>
                <a:path w="4824776" h="348004">
                  <a:moveTo>
                    <a:pt x="0" y="0"/>
                  </a:moveTo>
                  <a:lnTo>
                    <a:pt x="4824776" y="0"/>
                  </a:lnTo>
                  <a:lnTo>
                    <a:pt x="4824776" y="348004"/>
                  </a:lnTo>
                  <a:lnTo>
                    <a:pt x="0" y="348004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24776" cy="395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78163" y="2464488"/>
            <a:ext cx="18288000" cy="1279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97"/>
              </a:lnSpc>
            </a:pPr>
            <a:r>
              <a:rPr lang="en-US" sz="9601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THE VISIBILITY OF </a:t>
            </a:r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646898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451669" y="7288563"/>
            <a:ext cx="12625348" cy="97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9"/>
              </a:lnSpc>
            </a:pPr>
            <a:r>
              <a:rPr lang="en-US" sz="5735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Presented By : Rebecca Finch Vitsmun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10880" y="8963076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9" name="Freeform 9"/>
          <p:cNvSpPr/>
          <p:nvPr/>
        </p:nvSpPr>
        <p:spPr>
          <a:xfrm>
            <a:off x="11118095" y="92583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12406" y="3789572"/>
            <a:ext cx="18288000" cy="1279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97"/>
              </a:lnSpc>
            </a:pPr>
            <a:r>
              <a:rPr lang="en-US" sz="9600" dirty="0">
                <a:solidFill>
                  <a:srgbClr val="4454C1"/>
                </a:solidFill>
                <a:latin typeface="Alatsi"/>
                <a:ea typeface="Alatsi"/>
                <a:cs typeface="Alatsi"/>
                <a:sym typeface="Alatsi"/>
              </a:rPr>
              <a:t>“INVISIBLE DISABILITIES”</a:t>
            </a:r>
            <a:endParaRPr 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D91FD08-A4C2-4E9F-F2BB-464F9763529B}"/>
              </a:ext>
            </a:extLst>
          </p:cNvPr>
          <p:cNvSpPr txBox="1"/>
          <p:nvPr/>
        </p:nvSpPr>
        <p:spPr>
          <a:xfrm>
            <a:off x="1312406" y="3784692"/>
            <a:ext cx="18288000" cy="1279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97"/>
              </a:lnSpc>
            </a:pPr>
            <a:r>
              <a:rPr lang="en-US" sz="9600" dirty="0">
                <a:solidFill>
                  <a:srgbClr val="FFDFC3"/>
                </a:solidFill>
                <a:latin typeface="Alatsi"/>
                <a:ea typeface="Alatsi"/>
                <a:cs typeface="Alatsi"/>
                <a:sym typeface="Alatsi"/>
              </a:rPr>
              <a:t>“INVISIBLE DISABILITIES”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35" y="-292622"/>
            <a:ext cx="5583257" cy="1891145"/>
          </a:xfrm>
          <a:custGeom>
            <a:avLst/>
            <a:gdLst/>
            <a:ahLst/>
            <a:cxnLst/>
            <a:rect l="l" t="t" r="r" b="b"/>
            <a:pathLst>
              <a:path w="5583257" h="1891145">
                <a:moveTo>
                  <a:pt x="0" y="0"/>
                </a:moveTo>
                <a:lnTo>
                  <a:pt x="5583256" y="0"/>
                </a:lnTo>
                <a:lnTo>
                  <a:pt x="5583256" y="1891145"/>
                </a:lnTo>
                <a:lnTo>
                  <a:pt x="0" y="189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01700" y="614206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531191" y="3161564"/>
            <a:ext cx="4878859" cy="4889980"/>
          </a:xfrm>
          <a:custGeom>
            <a:avLst/>
            <a:gdLst/>
            <a:ahLst/>
            <a:cxnLst/>
            <a:rect l="l" t="t" r="r" b="b"/>
            <a:pathLst>
              <a:path w="4878859" h="4889980">
                <a:moveTo>
                  <a:pt x="0" y="0"/>
                </a:moveTo>
                <a:lnTo>
                  <a:pt x="4878859" y="0"/>
                </a:lnTo>
                <a:lnTo>
                  <a:pt x="4878859" y="4889980"/>
                </a:lnTo>
                <a:lnTo>
                  <a:pt x="0" y="48899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21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465173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</a:rPr>
              <a:t>NON-VISIBLE PHYSICAL CONDITIONS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100180-8DA2-F769-481B-643DB3455259}"/>
              </a:ext>
            </a:extLst>
          </p:cNvPr>
          <p:cNvSpPr txBox="1"/>
          <p:nvPr/>
        </p:nvSpPr>
        <p:spPr>
          <a:xfrm>
            <a:off x="1357683" y="4030142"/>
            <a:ext cx="9869847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Circulatory/cardiovascular</a:t>
            </a:r>
            <a:r>
              <a:rPr lang="en-US" sz="48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</a:t>
            </a:r>
            <a:r>
              <a:rPr lang="en-US" sz="36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  </a:t>
            </a:r>
            <a:endParaRPr lang="en-US" sz="3600" dirty="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Digestive/excretory</a:t>
            </a:r>
            <a:r>
              <a:rPr lang="en-US" sz="48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 </a:t>
            </a:r>
            <a:endParaRPr lang="en-US" sz="4800" dirty="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Endocrine</a:t>
            </a:r>
            <a:r>
              <a:rPr lang="en-US" sz="48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   </a:t>
            </a:r>
            <a:endParaRPr lang="en-US" sz="4800" dirty="0">
              <a:solidFill>
                <a:srgbClr val="000000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Exocrine</a:t>
            </a:r>
            <a:r>
              <a:rPr lang="en-US" sz="48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</a:p>
          <a:p>
            <a:pPr marL="285750" indent="-285750">
              <a:buFont typeface="Arial,Sans-Serif"/>
              <a:buChar char="•"/>
            </a:pPr>
            <a:r>
              <a:rPr lang="en-US" sz="30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Integumentary</a:t>
            </a:r>
            <a:r>
              <a:rPr lang="en-US" sz="48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 </a:t>
            </a:r>
            <a:endParaRPr lang="en-US" sz="4800" dirty="0">
              <a:solidFill>
                <a:srgbClr val="000000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Immune/lymphatic</a:t>
            </a:r>
            <a:r>
              <a:rPr lang="en-US" sz="48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 </a:t>
            </a:r>
          </a:p>
          <a:p>
            <a:endParaRPr lang="en-US" sz="36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112CD-CBEB-AB2D-B6D0-39B380A6DFC2}"/>
              </a:ext>
            </a:extLst>
          </p:cNvPr>
          <p:cNvSpPr txBox="1"/>
          <p:nvPr/>
        </p:nvSpPr>
        <p:spPr>
          <a:xfrm>
            <a:off x="7457066" y="4032367"/>
            <a:ext cx="9869847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Muscular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 </a:t>
            </a: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Nervous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   </a:t>
            </a:r>
            <a:endParaRPr lang="en-US" sz="48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Reproductive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   </a:t>
            </a:r>
            <a:endParaRPr lang="en-US" sz="4800">
              <a:solidFill>
                <a:srgbClr val="000000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Respiratory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</a:p>
          <a:p>
            <a:pPr marL="285750" indent="-285750">
              <a:buFont typeface="Arial,Sans-Serif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Skeletal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</a:t>
            </a:r>
            <a:endParaRPr lang="en-US" sz="3600">
              <a:solidFill>
                <a:srgbClr val="000000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Urinary/Renal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41AB3-083E-77B6-F32B-ECB056D0896F}"/>
              </a:ext>
            </a:extLst>
          </p:cNvPr>
          <p:cNvSpPr txBox="1"/>
          <p:nvPr/>
        </p:nvSpPr>
        <p:spPr>
          <a:xfrm>
            <a:off x="764055" y="8366620"/>
            <a:ext cx="3811628" cy="497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22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(Wikipedia 2024)</a:t>
            </a:r>
            <a:endParaRPr lang="en-US" sz="22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7F2BF-5693-ED70-E0C1-FC6E564506AC}"/>
              </a:ext>
            </a:extLst>
          </p:cNvPr>
          <p:cNvSpPr txBox="1"/>
          <p:nvPr/>
        </p:nvSpPr>
        <p:spPr>
          <a:xfrm>
            <a:off x="3234559" y="2957742"/>
            <a:ext cx="65309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E438D"/>
                </a:solidFill>
                <a:latin typeface="Alatsi"/>
                <a:cs typeface="Arial"/>
              </a:rPr>
              <a:t>Affect all body systems.</a:t>
            </a:r>
            <a:r>
              <a:rPr lang="en-US" sz="4800" dirty="0">
                <a:solidFill>
                  <a:srgbClr val="0E438D"/>
                </a:solidFill>
                <a:latin typeface="Alatsi"/>
                <a:cs typeface="Arial"/>
              </a:rPr>
              <a:t> </a:t>
            </a:r>
            <a:r>
              <a:rPr lang="en-US" sz="3600" dirty="0">
                <a:solidFill>
                  <a:srgbClr val="0E438D"/>
                </a:solidFill>
                <a:latin typeface="Alatsi"/>
                <a:cs typeface="Arial"/>
              </a:rPr>
              <a:t>  </a:t>
            </a:r>
            <a:r>
              <a:rPr lang="en-US" sz="3600" dirty="0">
                <a:latin typeface="Alatsi"/>
                <a:cs typeface="Arial"/>
              </a:rPr>
              <a:t>​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35" y="-292622"/>
            <a:ext cx="5583257" cy="1891145"/>
          </a:xfrm>
          <a:custGeom>
            <a:avLst/>
            <a:gdLst/>
            <a:ahLst/>
            <a:cxnLst/>
            <a:rect l="l" t="t" r="r" b="b"/>
            <a:pathLst>
              <a:path w="5583257" h="1891145">
                <a:moveTo>
                  <a:pt x="0" y="0"/>
                </a:moveTo>
                <a:lnTo>
                  <a:pt x="5583256" y="0"/>
                </a:lnTo>
                <a:lnTo>
                  <a:pt x="5583256" y="1891145"/>
                </a:lnTo>
                <a:lnTo>
                  <a:pt x="0" y="189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01700" y="614206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091" y="2061296"/>
            <a:ext cx="9250715" cy="733374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784586" y="4497714"/>
            <a:ext cx="5505754" cy="2025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20"/>
              </a:lnSpc>
            </a:pPr>
            <a:r>
              <a:rPr lang="en-US" sz="12086" b="1">
                <a:solidFill>
                  <a:srgbClr val="0E4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51.8%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67427" y="5036207"/>
            <a:ext cx="2482631" cy="910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07"/>
              </a:lnSpc>
            </a:pPr>
            <a:r>
              <a:rPr lang="en-US" sz="543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48.2%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0156" y="3133238"/>
            <a:ext cx="762607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3"/>
              </a:lnSpc>
              <a:spcBef>
                <a:spcPct val="0"/>
              </a:spcBef>
            </a:pPr>
            <a:r>
              <a:rPr lang="en-US" sz="4174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Prevalence of Chronic Conditions </a:t>
            </a:r>
          </a:p>
          <a:p>
            <a:pPr algn="ctr">
              <a:lnSpc>
                <a:spcPts val="5843"/>
              </a:lnSpc>
              <a:spcBef>
                <a:spcPct val="0"/>
              </a:spcBef>
            </a:pPr>
            <a:r>
              <a:rPr lang="en-US" sz="415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Among US Adults </a:t>
            </a:r>
            <a:r>
              <a:rPr lang="en-US" sz="2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(CDC 2020)</a:t>
            </a:r>
            <a:endParaRPr lang="en-US" sz="28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ctr">
              <a:lnSpc>
                <a:spcPts val="4393"/>
              </a:lnSpc>
              <a:spcBef>
                <a:spcPct val="0"/>
              </a:spcBef>
            </a:pPr>
            <a:endParaRPr lang="en-US" sz="4174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31858" y="5016922"/>
            <a:ext cx="6408257" cy="334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arthritis, cancer, chronic obstructive pulmonary disease (COPD),</a:t>
            </a: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coronary heart disease, current asthma, diabetes, hepatitis, hypertension, stroke, </a:t>
            </a:r>
            <a:endParaRPr lang="en-US" sz="31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and weak or failing kidneys</a:t>
            </a:r>
            <a:endParaRPr lang="en-US" sz="31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0A7BBA7-128D-B84F-6823-76215AB93204}"/>
              </a:ext>
            </a:extLst>
          </p:cNvPr>
          <p:cNvSpPr txBox="1"/>
          <p:nvPr/>
        </p:nvSpPr>
        <p:spPr>
          <a:xfrm>
            <a:off x="0" y="1465173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</a:rPr>
              <a:t>NON-VISIBLE PHYSICAL CONDITIONS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35" y="-292622"/>
            <a:ext cx="5583257" cy="1891145"/>
          </a:xfrm>
          <a:custGeom>
            <a:avLst/>
            <a:gdLst/>
            <a:ahLst/>
            <a:cxnLst/>
            <a:rect l="l" t="t" r="r" b="b"/>
            <a:pathLst>
              <a:path w="5583257" h="1891145">
                <a:moveTo>
                  <a:pt x="0" y="0"/>
                </a:moveTo>
                <a:lnTo>
                  <a:pt x="5583256" y="0"/>
                </a:lnTo>
                <a:lnTo>
                  <a:pt x="5583256" y="1891145"/>
                </a:lnTo>
                <a:lnTo>
                  <a:pt x="0" y="189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01700" y="614206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263" y="3607041"/>
            <a:ext cx="5542326" cy="4916911"/>
          </a:xfrm>
          <a:custGeom>
            <a:avLst/>
            <a:gdLst/>
            <a:ahLst/>
            <a:cxnLst/>
            <a:rect l="l" t="t" r="r" b="b"/>
            <a:pathLst>
              <a:path w="4248364" h="4248364">
                <a:moveTo>
                  <a:pt x="0" y="0"/>
                </a:moveTo>
                <a:lnTo>
                  <a:pt x="4248363" y="0"/>
                </a:lnTo>
                <a:lnTo>
                  <a:pt x="4248363" y="4248364"/>
                </a:lnTo>
                <a:lnTo>
                  <a:pt x="0" y="42483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804383" y="3637581"/>
            <a:ext cx="1530544" cy="1091644"/>
          </a:xfrm>
          <a:custGeom>
            <a:avLst/>
            <a:gdLst/>
            <a:ahLst/>
            <a:cxnLst/>
            <a:rect l="l" t="t" r="r" b="b"/>
            <a:pathLst>
              <a:path w="1174705" h="940682">
                <a:moveTo>
                  <a:pt x="0" y="0"/>
                </a:moveTo>
                <a:lnTo>
                  <a:pt x="1174705" y="0"/>
                </a:lnTo>
                <a:lnTo>
                  <a:pt x="1174705" y="940682"/>
                </a:lnTo>
                <a:lnTo>
                  <a:pt x="0" y="9406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956767" y="3975455"/>
            <a:ext cx="227742" cy="415896"/>
            <a:chOff x="0" y="0"/>
            <a:chExt cx="36159" cy="77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59" cy="77887"/>
            </a:xfrm>
            <a:custGeom>
              <a:avLst/>
              <a:gdLst/>
              <a:ahLst/>
              <a:cxnLst/>
              <a:rect l="l" t="t" r="r" b="b"/>
              <a:pathLst>
                <a:path w="36159" h="77887">
                  <a:moveTo>
                    <a:pt x="0" y="0"/>
                  </a:moveTo>
                  <a:lnTo>
                    <a:pt x="36159" y="0"/>
                  </a:lnTo>
                  <a:lnTo>
                    <a:pt x="36159" y="77887"/>
                  </a:lnTo>
                  <a:lnTo>
                    <a:pt x="0" y="77887"/>
                  </a:lnTo>
                  <a:close/>
                </a:path>
              </a:pathLst>
            </a:custGeom>
            <a:solidFill>
              <a:srgbClr val="E816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6159" cy="125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1465173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sym typeface="Alatsi"/>
              </a:rPr>
              <a:t>ENERGY LIMITING CONDITIONS</a:t>
            </a:r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052109" y="2875200"/>
            <a:ext cx="4183781" cy="486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6"/>
              </a:lnSpc>
              <a:spcBef>
                <a:spcPct val="0"/>
              </a:spcBef>
            </a:pPr>
            <a:r>
              <a:rPr lang="en-US" sz="3000" dirty="0">
                <a:solidFill>
                  <a:srgbClr val="0E438D"/>
                </a:solidFill>
                <a:latin typeface="Alatsi"/>
                <a:sym typeface="Alatsi"/>
              </a:rPr>
              <a:t>~ 9% of U.S. adults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AED412-C7BD-F432-4AFB-C71461BD5A17}"/>
              </a:ext>
            </a:extLst>
          </p:cNvPr>
          <p:cNvSpPr txBox="1"/>
          <p:nvPr/>
        </p:nvSpPr>
        <p:spPr>
          <a:xfrm>
            <a:off x="7121794" y="4341315"/>
            <a:ext cx="986984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Stamina</a:t>
            </a:r>
            <a:endParaRPr lang="en-US" sz="40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D1D812-0044-A4E6-8A8C-58059861D329}"/>
              </a:ext>
            </a:extLst>
          </p:cNvPr>
          <p:cNvSpPr txBox="1"/>
          <p:nvPr/>
        </p:nvSpPr>
        <p:spPr>
          <a:xfrm>
            <a:off x="10081123" y="4299060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4000">
                <a:solidFill>
                  <a:srgbClr val="0E438D"/>
                </a:solidFill>
                <a:latin typeface="Alatsi"/>
                <a:cs typeface="Arial"/>
              </a:rPr>
              <a:t>Breathing</a:t>
            </a:r>
            <a:endParaRPr lang="en-US" sz="4000">
              <a:solidFill>
                <a:srgbClr val="000000"/>
              </a:solidFill>
              <a:latin typeface="Alatsi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329B8-0576-46F2-AABF-B52391151B65}"/>
              </a:ext>
            </a:extLst>
          </p:cNvPr>
          <p:cNvSpPr txBox="1"/>
          <p:nvPr/>
        </p:nvSpPr>
        <p:spPr>
          <a:xfrm>
            <a:off x="13538566" y="430050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4000">
                <a:solidFill>
                  <a:srgbClr val="0E438D"/>
                </a:solidFill>
                <a:latin typeface="Alatsi"/>
                <a:cs typeface="Arial"/>
              </a:rPr>
              <a:t>​​Fatigue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6F264CBF-3231-F587-1F9F-EB9D06E8A387}"/>
              </a:ext>
            </a:extLst>
          </p:cNvPr>
          <p:cNvSpPr txBox="1"/>
          <p:nvPr/>
        </p:nvSpPr>
        <p:spPr>
          <a:xfrm>
            <a:off x="6426564" y="5767918"/>
            <a:ext cx="10141625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  <a:spcBef>
                <a:spcPct val="0"/>
              </a:spcBef>
            </a:pPr>
            <a:r>
              <a:rPr lang="en-US" sz="4800" dirty="0">
                <a:solidFill>
                  <a:srgbClr val="0E438D"/>
                </a:solidFill>
                <a:latin typeface="Alatsi"/>
              </a:rPr>
              <a:t>1 in 3 working-aged disabled adults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4551C-0A98-3227-E280-BED8C5AF3581}"/>
              </a:ext>
            </a:extLst>
          </p:cNvPr>
          <p:cNvSpPr txBox="1"/>
          <p:nvPr/>
        </p:nvSpPr>
        <p:spPr>
          <a:xfrm>
            <a:off x="13335127" y="6482101"/>
            <a:ext cx="30666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E438D"/>
                </a:solidFill>
                <a:latin typeface="Alatsi"/>
                <a:cs typeface="Arial"/>
              </a:rPr>
              <a:t>34% (DWP 2023)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008E7A-9BB8-A951-FDF7-6E24C350A346}"/>
              </a:ext>
            </a:extLst>
          </p:cNvPr>
          <p:cNvSpPr txBox="1"/>
          <p:nvPr/>
        </p:nvSpPr>
        <p:spPr>
          <a:xfrm>
            <a:off x="6428002" y="7149582"/>
            <a:ext cx="10141625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  <a:spcBef>
                <a:spcPct val="0"/>
              </a:spcBef>
            </a:pPr>
            <a:r>
              <a:rPr lang="en-US" sz="4800" dirty="0">
                <a:solidFill>
                  <a:srgbClr val="0E438D"/>
                </a:solidFill>
                <a:latin typeface="Alatsi"/>
              </a:rPr>
              <a:t>2 in 5 disabled adults age 66+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4A40FD-F39A-26E2-8889-05AEFFE286F4}"/>
              </a:ext>
            </a:extLst>
          </p:cNvPr>
          <p:cNvSpPr txBox="1"/>
          <p:nvPr/>
        </p:nvSpPr>
        <p:spPr>
          <a:xfrm>
            <a:off x="13337132" y="7912857"/>
            <a:ext cx="30666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E438D"/>
                </a:solidFill>
                <a:latin typeface="Alatsi"/>
                <a:cs typeface="Arial"/>
              </a:rPr>
              <a:t>43% (DWP 2023)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5" grpId="0"/>
      <p:bldP spid="15" grpId="0"/>
      <p:bldP spid="1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0684" y="-482980"/>
            <a:ext cx="5030683" cy="1703979"/>
          </a:xfrm>
          <a:custGeom>
            <a:avLst/>
            <a:gdLst/>
            <a:ahLst/>
            <a:cxnLst/>
            <a:rect l="l" t="t" r="r" b="b"/>
            <a:pathLst>
              <a:path w="5030683" h="1703979">
                <a:moveTo>
                  <a:pt x="0" y="0"/>
                </a:moveTo>
                <a:lnTo>
                  <a:pt x="5030684" y="0"/>
                </a:lnTo>
                <a:lnTo>
                  <a:pt x="5030684" y="1703978"/>
                </a:lnTo>
                <a:lnTo>
                  <a:pt x="0" y="170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73636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9525" y="833025"/>
            <a:ext cx="18288000" cy="1975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2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NON-EXHAUSTIVE LIST OF </a:t>
            </a:r>
          </a:p>
          <a:p>
            <a:pPr algn="ctr">
              <a:lnSpc>
                <a:spcPts val="7752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HIDDEN DISABILITIES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0806" y="2966453"/>
            <a:ext cx="4192338" cy="6799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ADHD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Anosmia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Anxiety disorders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Allergies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Arachnoiditis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Asthma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Autism Spectrum Disorder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Bipolar disorder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Brain injuries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Cancer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Charcot-Marie-Tooth disease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Chiari Malformation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Chronic fatigue syndrome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Chronic pain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Circadian rhythm sleep disorders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Coeliac Disease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55746" y="2988019"/>
            <a:ext cx="4426000" cy="715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Crohn's disease</a:t>
            </a: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Depression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Developmental Language disorder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Diabetes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Dysautonomia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Ehlers Danlos Syndrome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Endometriosis</a:t>
            </a:r>
            <a:endParaRPr lang="en-US" sz="2000" dirty="0" err="1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Epilepsy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Fetal Alcohol Spectrum Disorder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Fibromyalgia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Food allergies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Fructose malabsorption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Hereditary Fructose Intolerance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Hyperhidrosis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Hypoglycemia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Inflammatory bowel disease</a:t>
            </a:r>
            <a:endParaRPr lang="en-US" sz="2000" dirty="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522534" y="2988019"/>
            <a:ext cx="4889004" cy="715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Intracranial Hypertension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Interstitial cystitis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Irritable Bowel Syndrome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Lactose Intolerance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Lupus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Lyme Disease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Lymphedema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Major depression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Metabolic syndrome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Migraine</a:t>
            </a:r>
            <a:b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</a:b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Misophonia </a:t>
            </a:r>
            <a:b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</a:b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Multiple Sclerosis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Multiple Chemical Sensitivity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Myasthenia Gravis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Narcolepsy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Personality disorders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001600" y="2966453"/>
            <a:ext cx="4684321" cy="6081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Primary immunodeficiency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Psychiatric disabilities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Reflex Sympathetic Dystrophy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Repetitive stress injuries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Rheumatoid arthritis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Schnitzler's Syndrome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Schizophrenia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Scleroderma</a:t>
            </a:r>
            <a:b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</a:rPr>
            </a:b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Sensory Processing Disorder</a:t>
            </a:r>
            <a:endParaRPr lang="en-US" sz="2000">
              <a:solidFill>
                <a:srgbClr val="000000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Sjögren's Syndrome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Small Fiber Sensory Neuropathy 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Spinal Disorders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Temporomandibular joint disorder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Transverse Myelitis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Trigeminal Neuralgia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Ulcerative Colitis</a:t>
            </a: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6287" y="9280119"/>
            <a:ext cx="3811628" cy="540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(Disabled World)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170684" y="-482980"/>
            <a:ext cx="5030683" cy="1703979"/>
          </a:xfrm>
          <a:custGeom>
            <a:avLst/>
            <a:gdLst/>
            <a:ahLst/>
            <a:cxnLst/>
            <a:rect l="l" t="t" r="r" b="b"/>
            <a:pathLst>
              <a:path w="5030683" h="1703979">
                <a:moveTo>
                  <a:pt x="0" y="0"/>
                </a:moveTo>
                <a:lnTo>
                  <a:pt x="5030684" y="0"/>
                </a:lnTo>
                <a:lnTo>
                  <a:pt x="5030684" y="1703978"/>
                </a:lnTo>
                <a:lnTo>
                  <a:pt x="0" y="170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73636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91612" y="3579673"/>
            <a:ext cx="6432237" cy="5122747"/>
          </a:xfrm>
          <a:custGeom>
            <a:avLst/>
            <a:gdLst/>
            <a:ahLst/>
            <a:cxnLst/>
            <a:rect l="l" t="t" r="r" b="b"/>
            <a:pathLst>
              <a:path w="7413491" h="5791294">
                <a:moveTo>
                  <a:pt x="0" y="0"/>
                </a:moveTo>
                <a:lnTo>
                  <a:pt x="7413490" y="0"/>
                </a:lnTo>
                <a:lnTo>
                  <a:pt x="7413490" y="5791294"/>
                </a:lnTo>
                <a:lnTo>
                  <a:pt x="0" y="57912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515988"/>
            <a:ext cx="18288000" cy="99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2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STATISTICS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0326" y="2143614"/>
            <a:ext cx="18278375" cy="109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Approximately 10% of Americans have invisible disabilities. </a:t>
            </a:r>
            <a:r>
              <a:rPr lang="en-US" sz="24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(Disabled World 2023)</a:t>
            </a:r>
            <a:endParaRPr lang="en-US" sz="24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endParaRPr lang="en-US" sz="31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3722" y="2648598"/>
            <a:ext cx="18302818" cy="585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1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It is estimated that 70-80% of disabilities are invisible. </a:t>
            </a:r>
            <a:r>
              <a:rPr lang="en-US" sz="24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(UK Parliament 2023)</a:t>
            </a:r>
            <a:endParaRPr lang="en-US" sz="2400"/>
          </a:p>
        </p:txBody>
      </p:sp>
      <p:sp>
        <p:nvSpPr>
          <p:cNvPr id="12" name="TextBox 12"/>
          <p:cNvSpPr txBox="1"/>
          <p:nvPr/>
        </p:nvSpPr>
        <p:spPr>
          <a:xfrm>
            <a:off x="224296" y="9496629"/>
            <a:ext cx="5292680" cy="28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6"/>
              </a:lnSpc>
              <a:spcBef>
                <a:spcPct val="0"/>
              </a:spcBef>
            </a:pPr>
            <a:r>
              <a:rPr lang="en-US" sz="2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(Materials developed by CDC) </a:t>
            </a:r>
            <a:endParaRPr lang="en-US" sz="28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pic>
        <p:nvPicPr>
          <p:cNvPr id="14" name="Picture 13" descr="A blue poster with text and icons&#10;&#10;Description automatically generated">
            <a:extLst>
              <a:ext uri="{FF2B5EF4-FFF2-40B4-BE49-F238E27FC236}">
                <a16:creationId xmlns:a16="http://schemas.microsoft.com/office/drawing/2014/main" id="{6BEB6C78-1FEC-D2F9-DE38-84F0B2804A1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76" t="25370" r="3419" b="4247"/>
          <a:stretch/>
        </p:blipFill>
        <p:spPr>
          <a:xfrm>
            <a:off x="8467547" y="3584276"/>
            <a:ext cx="8761037" cy="5118739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6F466C31-C4BA-459A-FBF9-D68FCB5EF456}"/>
              </a:ext>
            </a:extLst>
          </p:cNvPr>
          <p:cNvSpPr txBox="1"/>
          <p:nvPr/>
        </p:nvSpPr>
        <p:spPr>
          <a:xfrm>
            <a:off x="-25078" y="1456281"/>
            <a:ext cx="18288512" cy="662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843"/>
              </a:lnSpc>
              <a:spcBef>
                <a:spcPct val="0"/>
              </a:spcBef>
            </a:pPr>
            <a:r>
              <a:rPr lang="en-US" sz="31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75% are not disabled by their chronic conditions. </a:t>
            </a:r>
            <a:r>
              <a:rPr lang="en-US" sz="24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(</a:t>
            </a:r>
            <a:r>
              <a:rPr lang="en-US" sz="2400">
                <a:solidFill>
                  <a:srgbClr val="0E438D"/>
                </a:solidFill>
                <a:latin typeface="Alatsi"/>
                <a:ea typeface="Alatsi"/>
                <a:cs typeface="Calibri"/>
              </a:rPr>
              <a:t>Disabled World 2023)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91362" y="6588170"/>
            <a:ext cx="6530855" cy="2212112"/>
          </a:xfrm>
          <a:custGeom>
            <a:avLst/>
            <a:gdLst/>
            <a:ahLst/>
            <a:cxnLst/>
            <a:rect l="l" t="t" r="r" b="b"/>
            <a:pathLst>
              <a:path w="6530855" h="2212112">
                <a:moveTo>
                  <a:pt x="0" y="0"/>
                </a:moveTo>
                <a:lnTo>
                  <a:pt x="6530855" y="0"/>
                </a:lnTo>
                <a:lnTo>
                  <a:pt x="6530855" y="2212112"/>
                </a:lnTo>
                <a:lnTo>
                  <a:pt x="0" y="2212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43511-7C38-0FAB-5F6D-C63868A9F196}"/>
              </a:ext>
            </a:extLst>
          </p:cNvPr>
          <p:cNvSpPr/>
          <p:nvPr/>
        </p:nvSpPr>
        <p:spPr>
          <a:xfrm>
            <a:off x="7506240" y="4734888"/>
            <a:ext cx="4772233" cy="3804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26886" y="4691762"/>
            <a:ext cx="5979587" cy="3856008"/>
          </a:xfrm>
          <a:custGeom>
            <a:avLst/>
            <a:gdLst/>
            <a:ahLst/>
            <a:cxnLst/>
            <a:rect l="l" t="t" r="r" b="b"/>
            <a:pathLst>
              <a:path w="5548266" h="4114800">
                <a:moveTo>
                  <a:pt x="0" y="0"/>
                </a:moveTo>
                <a:lnTo>
                  <a:pt x="5548265" y="0"/>
                </a:lnTo>
                <a:lnTo>
                  <a:pt x="55482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059" r="-12059" b="-115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1189408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UNDERDIAGNOSIS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27325" y="2595296"/>
            <a:ext cx="1323335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E4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Diagnosis is a privilege.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2484" y="8673513"/>
            <a:ext cx="5543514" cy="168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Ivan Radic, CC BY 2.0 &lt;https://creativecommons.org/licenses/by/2.0&gt;, via Wikimedia Commons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07179" y="4812000"/>
            <a:ext cx="4560823" cy="3642030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chemeClr val="bg1"/>
                </a:solidFill>
                <a:latin typeface="Alatsi"/>
                <a:ea typeface="Alatsi"/>
                <a:cs typeface="Alatsi"/>
                <a:sym typeface="Alatsi"/>
              </a:rPr>
              <a:t>Poverty</a:t>
            </a:r>
            <a:endParaRPr lang="en-US" sz="3400">
              <a:solidFill>
                <a:schemeClr val="bg1"/>
              </a:solidFill>
              <a:latin typeface="Alatsi"/>
              <a:ea typeface="Alatsi"/>
              <a:cs typeface="Alatsi"/>
            </a:endParaRP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chemeClr val="bg1"/>
                </a:solidFill>
                <a:latin typeface="Alatsi"/>
                <a:ea typeface="Alatsi"/>
                <a:cs typeface="Alatsi"/>
              </a:rPr>
              <a:t>Environmental threats</a:t>
            </a: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chemeClr val="bg1"/>
                </a:solidFill>
                <a:latin typeface="Alatsi"/>
                <a:ea typeface="Alatsi"/>
                <a:cs typeface="Alatsi"/>
              </a:rPr>
              <a:t>Inadequate access</a:t>
            </a: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chemeClr val="bg1"/>
                </a:solidFill>
                <a:latin typeface="Alatsi"/>
                <a:ea typeface="Alatsi"/>
                <a:cs typeface="Alatsi"/>
              </a:rPr>
              <a:t>Individual Behavior</a:t>
            </a: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chemeClr val="bg1"/>
                </a:solidFill>
                <a:latin typeface="Alatsi"/>
                <a:ea typeface="Alatsi"/>
                <a:cs typeface="Alatsi"/>
              </a:rPr>
              <a:t>Educational Inequalities</a:t>
            </a:r>
            <a:br>
              <a:rPr lang="en-US" sz="3400">
                <a:latin typeface="Alatsi"/>
                <a:ea typeface="Alatsi"/>
                <a:cs typeface="Alatsi"/>
              </a:rPr>
            </a:br>
            <a:r>
              <a:rPr lang="en-US" sz="2800">
                <a:solidFill>
                  <a:schemeClr val="bg1"/>
                </a:solidFill>
                <a:latin typeface="Alatsi"/>
                <a:ea typeface="Alatsi"/>
                <a:cs typeface="Alatsi"/>
              </a:rPr>
              <a:t>(CDC 2023)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76688" y="5253080"/>
            <a:ext cx="18288000" cy="57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Lack of Awareness</a:t>
            </a:r>
            <a:endParaRPr lang="en-US" sz="34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E1082-8580-2B70-BF04-4CCE996DB4AE}"/>
              </a:ext>
            </a:extLst>
          </p:cNvPr>
          <p:cNvSpPr txBox="1"/>
          <p:nvPr/>
        </p:nvSpPr>
        <p:spPr>
          <a:xfrm>
            <a:off x="13190393" y="7096338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0E438D"/>
                </a:solidFill>
                <a:latin typeface="Alatsi"/>
                <a:cs typeface="Segoe UI"/>
              </a:rPr>
              <a:t>Beliefs</a:t>
            </a:r>
            <a:endParaRPr lang="en-US" sz="3400">
              <a:latin typeface="Alats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BD0BA6-1596-70D4-82D9-E1903824E2BC}"/>
              </a:ext>
            </a:extLst>
          </p:cNvPr>
          <p:cNvSpPr txBox="1"/>
          <p:nvPr/>
        </p:nvSpPr>
        <p:spPr>
          <a:xfrm>
            <a:off x="13190393" y="5877857"/>
            <a:ext cx="4436133" cy="6078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350">
                <a:solidFill>
                  <a:srgbClr val="0E438D"/>
                </a:solidFill>
                <a:latin typeface="Alatsi"/>
              </a:rPr>
              <a:t>Emotional Cost</a:t>
            </a:r>
            <a:r>
              <a:rPr lang="en-US" sz="3350">
                <a:latin typeface="Alatsi"/>
              </a:rPr>
              <a:t>​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88B9C-E214-585B-7055-F7514E333FAE}"/>
              </a:ext>
            </a:extLst>
          </p:cNvPr>
          <p:cNvSpPr txBox="1"/>
          <p:nvPr/>
        </p:nvSpPr>
        <p:spPr>
          <a:xfrm>
            <a:off x="13190394" y="6470923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0E438D"/>
                </a:solidFill>
                <a:latin typeface="Alatsi"/>
                <a:cs typeface="Segoe UI"/>
              </a:rPr>
              <a:t>Medical Bias</a:t>
            </a:r>
            <a:r>
              <a:rPr lang="en-US" sz="3400">
                <a:latin typeface="Alatsi"/>
                <a:cs typeface="Segoe UI"/>
              </a:rPr>
              <a:t>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/>
      <p:bldP spid="9" grpId="0"/>
      <p:bldP spid="10" grpId="0" animBg="1"/>
      <p:bldP spid="11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90121" y="-600501"/>
            <a:ext cx="6530855" cy="2212112"/>
          </a:xfrm>
          <a:custGeom>
            <a:avLst/>
            <a:gdLst/>
            <a:ahLst/>
            <a:cxnLst/>
            <a:rect l="l" t="t" r="r" b="b"/>
            <a:pathLst>
              <a:path w="6530855" h="2212112">
                <a:moveTo>
                  <a:pt x="0" y="0"/>
                </a:moveTo>
                <a:lnTo>
                  <a:pt x="6530854" y="0"/>
                </a:lnTo>
                <a:lnTo>
                  <a:pt x="6530854" y="2212113"/>
                </a:lnTo>
                <a:lnTo>
                  <a:pt x="0" y="2212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327369"/>
            <a:ext cx="18288000" cy="63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Understand language cannot keep up with evolution.</a:t>
            </a:r>
            <a:endParaRPr lang="en-US" sz="410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5731207"/>
            <a:ext cx="18288000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9600">
                <a:solidFill>
                  <a:srgbClr val="0E438D"/>
                </a:solidFill>
                <a:latin typeface="Alatsi"/>
                <a:sym typeface="Alatsi"/>
              </a:rPr>
              <a:t>Meet people where they're at.</a:t>
            </a:r>
            <a:endParaRPr lang="en-US" sz="9600"/>
          </a:p>
        </p:txBody>
      </p:sp>
      <p:sp>
        <p:nvSpPr>
          <p:cNvPr id="8" name="TextBox 8"/>
          <p:cNvSpPr txBox="1"/>
          <p:nvPr/>
        </p:nvSpPr>
        <p:spPr>
          <a:xfrm>
            <a:off x="0" y="1756104"/>
            <a:ext cx="18288000" cy="10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sym typeface="Alatsi"/>
              </a:rPr>
              <a:t>WHAT CAN HUMANISTS DO?</a:t>
            </a:r>
            <a:endParaRPr lang="en-US" sz="6800">
              <a:latin typeface="Alats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90121" y="-600501"/>
            <a:ext cx="6530855" cy="2212112"/>
          </a:xfrm>
          <a:custGeom>
            <a:avLst/>
            <a:gdLst/>
            <a:ahLst/>
            <a:cxnLst/>
            <a:rect l="l" t="t" r="r" b="b"/>
            <a:pathLst>
              <a:path w="6530855" h="2212112">
                <a:moveTo>
                  <a:pt x="0" y="0"/>
                </a:moveTo>
                <a:lnTo>
                  <a:pt x="6530854" y="0"/>
                </a:lnTo>
                <a:lnTo>
                  <a:pt x="6530854" y="2212113"/>
                </a:lnTo>
                <a:lnTo>
                  <a:pt x="0" y="2212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275565"/>
            <a:ext cx="18288000" cy="10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INDIVIDUAL PARTICIPATION</a:t>
            </a:r>
            <a:endParaRPr lang="en-US" sz="68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FA6B359-F9CC-002D-1829-4E9C4A3C0B52}"/>
              </a:ext>
            </a:extLst>
          </p:cNvPr>
          <p:cNvSpPr txBox="1"/>
          <p:nvPr/>
        </p:nvSpPr>
        <p:spPr>
          <a:xfrm>
            <a:off x="0" y="2936190"/>
            <a:ext cx="18288000" cy="80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41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Be visible. Be you. Tell your truth.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34A01B3-AC12-EEC6-9B78-2A982BCBE2EE}"/>
              </a:ext>
            </a:extLst>
          </p:cNvPr>
          <p:cNvSpPr txBox="1"/>
          <p:nvPr/>
        </p:nvSpPr>
        <p:spPr>
          <a:xfrm>
            <a:off x="0" y="4002933"/>
            <a:ext cx="18288000" cy="80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4100">
                <a:solidFill>
                  <a:srgbClr val="0E438D"/>
                </a:solidFill>
                <a:latin typeface="Alatsi"/>
                <a:sym typeface="Alatsi"/>
              </a:rPr>
              <a:t>Accept. Believe. Accommodate.</a:t>
            </a:r>
            <a:endParaRPr lang="en-US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082BCAA-F849-9BDC-2D5F-9DDB2694E2DA}"/>
              </a:ext>
            </a:extLst>
          </p:cNvPr>
          <p:cNvSpPr txBox="1"/>
          <p:nvPr/>
        </p:nvSpPr>
        <p:spPr>
          <a:xfrm>
            <a:off x="0" y="5072394"/>
            <a:ext cx="18288000" cy="80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4100">
                <a:solidFill>
                  <a:srgbClr val="0E438D"/>
                </a:solidFill>
                <a:latin typeface="Alatsi"/>
                <a:sym typeface="Alatsi"/>
              </a:rPr>
              <a:t>Understand needs change.</a:t>
            </a:r>
            <a:endParaRPr lang="en-US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0521654C-AB1F-8F2E-533A-E04A70A19A11}"/>
              </a:ext>
            </a:extLst>
          </p:cNvPr>
          <p:cNvSpPr txBox="1"/>
          <p:nvPr/>
        </p:nvSpPr>
        <p:spPr>
          <a:xfrm>
            <a:off x="0" y="6141854"/>
            <a:ext cx="18288000" cy="80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41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Value give and take.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C389417-8845-8A89-A3DE-6495214D1A6E}"/>
              </a:ext>
            </a:extLst>
          </p:cNvPr>
          <p:cNvSpPr txBox="1"/>
          <p:nvPr/>
        </p:nvSpPr>
        <p:spPr>
          <a:xfrm>
            <a:off x="0" y="7201789"/>
            <a:ext cx="18288000" cy="820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7"/>
              </a:lnSpc>
            </a:pPr>
            <a:r>
              <a:rPr lang="en-US" sz="41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Interdependence, not codependence. Boundaries.</a:t>
            </a:r>
            <a:endParaRPr lang="en-US" sz="41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90121" y="-600501"/>
            <a:ext cx="6530855" cy="2212112"/>
          </a:xfrm>
          <a:custGeom>
            <a:avLst/>
            <a:gdLst/>
            <a:ahLst/>
            <a:cxnLst/>
            <a:rect l="l" t="t" r="r" b="b"/>
            <a:pathLst>
              <a:path w="6530855" h="2212112">
                <a:moveTo>
                  <a:pt x="0" y="0"/>
                </a:moveTo>
                <a:lnTo>
                  <a:pt x="6530854" y="0"/>
                </a:lnTo>
                <a:lnTo>
                  <a:pt x="6530854" y="2212113"/>
                </a:lnTo>
                <a:lnTo>
                  <a:pt x="0" y="2212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744084"/>
            <a:ext cx="18288000" cy="61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Prioritize comfort, health, and safety.</a:t>
            </a:r>
            <a:endParaRPr lang="en-US" sz="36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4660563"/>
            <a:ext cx="18288000" cy="61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Learn what people want/need from their community.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049864"/>
            <a:ext cx="18288000" cy="10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COMMUNITY CARE</a:t>
            </a:r>
            <a:endParaRPr lang="en-US" sz="68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5590530"/>
            <a:ext cx="18288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Learn what talents/strengths people want to contribute.</a:t>
            </a:r>
            <a:endParaRPr lang="en-US" sz="36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0" y="2560884"/>
            <a:ext cx="18288000" cy="655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6"/>
              </a:lnSpc>
            </a:pPr>
            <a:r>
              <a:rPr lang="en-US" sz="44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Build communities as unique as the people in them.</a:t>
            </a:r>
            <a:endParaRPr lang="en-US" sz="44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0" y="6537868"/>
            <a:ext cx="18288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Develop surveys within your community.</a:t>
            </a:r>
            <a:endParaRPr lang="en-US" sz="36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5614E-1E89-BACC-D2D9-8EB18B1609C1}"/>
              </a:ext>
            </a:extLst>
          </p:cNvPr>
          <p:cNvSpPr txBox="1"/>
          <p:nvPr/>
        </p:nvSpPr>
        <p:spPr>
          <a:xfrm>
            <a:off x="0" y="7249013"/>
            <a:ext cx="18288000" cy="833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056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Create opportunities that align with your people.</a:t>
            </a:r>
            <a:endParaRPr lang="en-US" sz="36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91362" y="6588170"/>
            <a:ext cx="6530855" cy="2212112"/>
          </a:xfrm>
          <a:custGeom>
            <a:avLst/>
            <a:gdLst/>
            <a:ahLst/>
            <a:cxnLst/>
            <a:rect l="l" t="t" r="r" b="b"/>
            <a:pathLst>
              <a:path w="6530855" h="2212112">
                <a:moveTo>
                  <a:pt x="0" y="0"/>
                </a:moveTo>
                <a:lnTo>
                  <a:pt x="6530855" y="0"/>
                </a:lnTo>
                <a:lnTo>
                  <a:pt x="6530855" y="2212112"/>
                </a:lnTo>
                <a:lnTo>
                  <a:pt x="0" y="2212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1404967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THE VISIBILITY OF THE “INVISIBLE”</a:t>
            </a:r>
          </a:p>
        </p:txBody>
      </p:sp>
      <p:sp>
        <p:nvSpPr>
          <p:cNvPr id="5" name="Freeform 5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AAE9070-8293-BB4C-A5D7-66A55225FC13}"/>
              </a:ext>
            </a:extLst>
          </p:cNvPr>
          <p:cNvSpPr txBox="1"/>
          <p:nvPr/>
        </p:nvSpPr>
        <p:spPr>
          <a:xfrm>
            <a:off x="0" y="2964083"/>
            <a:ext cx="18288000" cy="80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41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Our differences can be seen in the way we live.</a:t>
            </a:r>
            <a:endParaRPr lang="en-US" sz="4104" dirty="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F7048DF-AA43-6F99-313F-1C7465289679}"/>
              </a:ext>
            </a:extLst>
          </p:cNvPr>
          <p:cNvSpPr txBox="1"/>
          <p:nvPr/>
        </p:nvSpPr>
        <p:spPr>
          <a:xfrm>
            <a:off x="0" y="4030827"/>
            <a:ext cx="18288000" cy="80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4100">
                <a:solidFill>
                  <a:srgbClr val="0E438D"/>
                </a:solidFill>
                <a:latin typeface="Alatsi"/>
                <a:sym typeface="Alatsi"/>
              </a:rPr>
              <a:t>We may seem "weird."</a:t>
            </a:r>
            <a:endParaRPr lang="en-US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66D4D3A-72DE-8ED4-A133-13B6D2090E5E}"/>
              </a:ext>
            </a:extLst>
          </p:cNvPr>
          <p:cNvSpPr txBox="1"/>
          <p:nvPr/>
        </p:nvSpPr>
        <p:spPr>
          <a:xfrm>
            <a:off x="0" y="5100287"/>
            <a:ext cx="18288000" cy="80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4100">
                <a:solidFill>
                  <a:srgbClr val="0E438D"/>
                </a:solidFill>
                <a:latin typeface="Alatsi"/>
                <a:sym typeface="Alatsi"/>
              </a:rPr>
              <a:t>We may know more/less about ourselves than typical.</a:t>
            </a:r>
            <a:endParaRPr lang="en-US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30ECAA96-966E-733D-1CA3-A5DA5873A8C2}"/>
              </a:ext>
            </a:extLst>
          </p:cNvPr>
          <p:cNvSpPr txBox="1"/>
          <p:nvPr/>
        </p:nvSpPr>
        <p:spPr>
          <a:xfrm>
            <a:off x="0" y="6169747"/>
            <a:ext cx="18288000" cy="80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4100">
                <a:solidFill>
                  <a:srgbClr val="0E438D"/>
                </a:solidFill>
                <a:latin typeface="Alatsi"/>
                <a:sym typeface="Alatsi"/>
              </a:rPr>
              <a:t>We need accommodations.</a:t>
            </a:r>
            <a:endParaRPr lang="en-US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E188735-8A3B-3969-E046-49BF8706F5C1}"/>
              </a:ext>
            </a:extLst>
          </p:cNvPr>
          <p:cNvSpPr txBox="1"/>
          <p:nvPr/>
        </p:nvSpPr>
        <p:spPr>
          <a:xfrm>
            <a:off x="7671" y="7259048"/>
            <a:ext cx="18288000" cy="80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</a:pPr>
            <a:r>
              <a:rPr lang="en-US" sz="4100">
                <a:solidFill>
                  <a:srgbClr val="0E438D"/>
                </a:solidFill>
                <a:latin typeface="Alatsi"/>
                <a:sym typeface="Alatsi"/>
              </a:rPr>
              <a:t>Some of us wear Hidden disability's sunflower lanyards.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7587" y="6588170"/>
            <a:ext cx="6530855" cy="2212112"/>
          </a:xfrm>
          <a:custGeom>
            <a:avLst/>
            <a:gdLst/>
            <a:ahLst/>
            <a:cxnLst/>
            <a:rect l="l" t="t" r="r" b="b"/>
            <a:pathLst>
              <a:path w="6530855" h="2212112">
                <a:moveTo>
                  <a:pt x="0" y="0"/>
                </a:moveTo>
                <a:lnTo>
                  <a:pt x="6530855" y="0"/>
                </a:lnTo>
                <a:lnTo>
                  <a:pt x="6530855" y="2212112"/>
                </a:lnTo>
                <a:lnTo>
                  <a:pt x="0" y="2212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1909509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WHAT ARE “INVISIBLE DISABILITIES”?</a:t>
            </a:r>
          </a:p>
        </p:txBody>
      </p:sp>
      <p:sp>
        <p:nvSpPr>
          <p:cNvPr id="5" name="Freeform 5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4076472"/>
            <a:ext cx="18288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There is a movement to change “invisible disabilities” to </a:t>
            </a:r>
            <a:r>
              <a:rPr lang="en-US" sz="3600" u="sng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hidden</a:t>
            </a: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 disabilities.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5686546"/>
            <a:ext cx="18288000" cy="1348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6"/>
              </a:lnSpc>
            </a:pPr>
            <a:r>
              <a:rPr lang="en-US" sz="3904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Hidden disabilities are conditions that limit certain activities, </a:t>
            </a:r>
          </a:p>
          <a:p>
            <a:pPr algn="ctr">
              <a:lnSpc>
                <a:spcPts val="5466"/>
              </a:lnSpc>
            </a:pPr>
            <a:r>
              <a:rPr lang="en-US" sz="3904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or prevent equitable access, that are not immediately apparent.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0" y="870511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ABOUT ME</a:t>
            </a:r>
          </a:p>
        </p:txBody>
      </p:sp>
      <p:sp>
        <p:nvSpPr>
          <p:cNvPr id="4" name="Freeform 4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79252" y="3489551"/>
            <a:ext cx="10305009" cy="5410130"/>
          </a:xfrm>
          <a:custGeom>
            <a:avLst/>
            <a:gdLst/>
            <a:ahLst/>
            <a:cxnLst/>
            <a:rect l="l" t="t" r="r" b="b"/>
            <a:pathLst>
              <a:path w="10305009" h="5410130">
                <a:moveTo>
                  <a:pt x="0" y="0"/>
                </a:moveTo>
                <a:lnTo>
                  <a:pt x="10305009" y="0"/>
                </a:lnTo>
                <a:lnTo>
                  <a:pt x="10305009" y="5410130"/>
                </a:lnTo>
                <a:lnTo>
                  <a:pt x="0" y="5410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47500" y="3502003"/>
            <a:ext cx="6265922" cy="5125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47"/>
              </a:lnSpc>
            </a:pPr>
            <a:r>
              <a:rPr lang="en-US" sz="485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Rebecca Finch </a:t>
            </a:r>
            <a:r>
              <a:rPr lang="en-US" sz="4850" err="1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Vitsmun</a:t>
            </a:r>
            <a:endParaRPr lang="en-US" sz="4850" err="1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>
              <a:lnSpc>
                <a:spcPts val="5472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Website: rebeccavitsmun.com</a:t>
            </a:r>
            <a:endParaRPr lang="en-US" sz="360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>
              <a:lnSpc>
                <a:spcPts val="5472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sym typeface="Alatsi"/>
              </a:rPr>
              <a:t>Email: </a:t>
            </a:r>
            <a:r>
              <a:rPr lang="en-US" sz="3600" err="1">
                <a:solidFill>
                  <a:srgbClr val="0E438D"/>
                </a:solidFill>
                <a:latin typeface="Alatsi"/>
                <a:sym typeface="Alatsi"/>
              </a:rPr>
              <a:t>rebeccavitsmun@gmail</a:t>
            </a:r>
            <a:endParaRPr lang="en-US" err="1">
              <a:sym typeface="Alatsi"/>
            </a:endParaRPr>
          </a:p>
          <a:p>
            <a:pPr algn="l">
              <a:lnSpc>
                <a:spcPts val="5472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Facebook: /</a:t>
            </a:r>
            <a:r>
              <a:rPr lang="en-US" sz="3600" err="1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RebeccaVitsmun</a:t>
            </a:r>
            <a:endParaRPr lang="en-US" sz="3600" err="1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l">
              <a:lnSpc>
                <a:spcPts val="5472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Instagram: /@rvitsmun</a:t>
            </a:r>
            <a:endParaRPr lang="en-US" sz="36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l">
              <a:lnSpc>
                <a:spcPts val="5472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TikTok: /@rebeccavitsmun</a:t>
            </a:r>
            <a:endParaRPr lang="en-US" sz="36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  <a:p>
            <a:pPr algn="l">
              <a:lnSpc>
                <a:spcPts val="5472"/>
              </a:lnSpc>
            </a:pPr>
            <a:r>
              <a:rPr lang="en-US" sz="36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YouTube: /@rebeccavitsmun</a:t>
            </a:r>
            <a:endParaRPr lang="en-US" sz="36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845C0-4A1B-B03D-1773-8412C6D10D5F}"/>
              </a:ext>
            </a:extLst>
          </p:cNvPr>
          <p:cNvSpPr txBox="1"/>
          <p:nvPr/>
        </p:nvSpPr>
        <p:spPr>
          <a:xfrm>
            <a:off x="1536" y="2090576"/>
            <a:ext cx="183079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0E438D"/>
                </a:solidFill>
                <a:latin typeface="Alatsi"/>
              </a:rPr>
              <a:t>I enjoy writing artistic representations of hidden disabilities that 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3600">
                <a:solidFill>
                  <a:srgbClr val="0E438D"/>
                </a:solidFill>
                <a:latin typeface="Alatsi"/>
              </a:rPr>
              <a:t>can be used to educate people on how to </a:t>
            </a:r>
            <a:r>
              <a:rPr lang="en-US" sz="3600" u="sng">
                <a:solidFill>
                  <a:srgbClr val="0E438D"/>
                </a:solidFill>
                <a:latin typeface="Alatsi"/>
              </a:rPr>
              <a:t>see</a:t>
            </a:r>
            <a:r>
              <a:rPr lang="en-US" sz="3600">
                <a:solidFill>
                  <a:srgbClr val="0E438D"/>
                </a:solidFill>
                <a:latin typeface="Alatsi"/>
              </a:rPr>
              <a:t> the "invisible".</a:t>
            </a:r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0" y="-86007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C95F63-40A7-989F-EC57-4989E8FCE218}"/>
              </a:ext>
            </a:extLst>
          </p:cNvPr>
          <p:cNvSpPr txBox="1"/>
          <p:nvPr/>
        </p:nvSpPr>
        <p:spPr>
          <a:xfrm>
            <a:off x="360927" y="982961"/>
            <a:ext cx="17688619" cy="9202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American Speech-Language-Hearing Association. (n.d.). </a:t>
            </a:r>
            <a:r>
              <a:rPr lang="en-US" sz="1600" i="1">
                <a:solidFill>
                  <a:srgbClr val="0E438D"/>
                </a:solidFill>
                <a:latin typeface="Alatsi"/>
                <a:ea typeface="+mn-lt"/>
                <a:cs typeface="+mn-lt"/>
              </a:rPr>
              <a:t>Orofacial Myofunctional Disorders. (Practice Portal)</a:t>
            </a:r>
            <a:r>
              <a:rPr lang="en-US" sz="16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. Retrieved September 10, 2024, from  www.asha.org/Practice-Portal/Clinical-Topics/Orofacial-Myofunctional-Disorders/</a:t>
            </a:r>
            <a:br>
              <a:rPr lang="en-US" sz="1600">
                <a:solidFill>
                  <a:srgbClr val="0E438D"/>
                </a:solidFill>
                <a:ea typeface="+mn-lt"/>
                <a:cs typeface="+mn-lt"/>
              </a:rPr>
            </a:br>
            <a:br>
              <a:rPr lang="en-US" sz="1600">
                <a:solidFill>
                  <a:srgbClr val="0E438D"/>
                </a:solidFill>
                <a:ea typeface="+mn-lt"/>
                <a:cs typeface="+mn-lt"/>
              </a:rPr>
            </a:br>
            <a:r>
              <a:rPr lang="en-US" sz="16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Boersma P., Black L.I., Ward B.W.. (2020) </a:t>
            </a:r>
            <a:r>
              <a:rPr lang="en-US" sz="1600" i="1">
                <a:solidFill>
                  <a:srgbClr val="0E438D"/>
                </a:solidFill>
                <a:latin typeface="Alatsi"/>
                <a:ea typeface="+mn-lt"/>
                <a:cs typeface="+mn-lt"/>
              </a:rPr>
              <a:t>Prevalence of Multiple Chronic Conditions Among US Adults, 2018</a:t>
            </a:r>
            <a:r>
              <a:rPr lang="en-US" sz="16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. Prev Chronic Dis 2020;17:200130. DOI: http://dx.doi.org/10.5888/pcd17.200130</a:t>
            </a:r>
            <a:br>
              <a:rPr lang="en-US" sz="1600">
                <a:latin typeface="Alatsi"/>
                <a:ea typeface="+mn-lt"/>
                <a:cs typeface="+mn-lt"/>
              </a:rPr>
            </a:br>
            <a:br>
              <a:rPr lang="en-US" sz="1600">
                <a:latin typeface="Alatsi"/>
                <a:ea typeface="+mn-lt"/>
                <a:cs typeface="Calibri"/>
              </a:rPr>
            </a:br>
            <a:r>
              <a:rPr lang="en-US" sz="1600" i="1">
                <a:solidFill>
                  <a:srgbClr val="0E438D"/>
                </a:solidFill>
                <a:latin typeface="Alatsi"/>
                <a:ea typeface="+mn-lt"/>
                <a:cs typeface="+mn-lt"/>
              </a:rPr>
              <a:t>Invisible disabilities: List and general information | disabled world.</a:t>
            </a:r>
            <a:r>
              <a:rPr lang="en-US" sz="16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 (2023, May 1). Disabled World. https://www.disabled-world.com/disability/types/invisible/</a:t>
            </a: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 i="1">
                <a:solidFill>
                  <a:srgbClr val="0E438D"/>
                </a:solidFill>
                <a:latin typeface="Alatsi"/>
              </a:rPr>
              <a:t>Disability impacts all of us infographic | </a:t>
            </a:r>
            <a:r>
              <a:rPr lang="en-US" sz="1600" i="1" err="1">
                <a:solidFill>
                  <a:srgbClr val="0E438D"/>
                </a:solidFill>
                <a:latin typeface="Alatsi"/>
              </a:rPr>
              <a:t>cdc</a:t>
            </a:r>
            <a:r>
              <a:rPr lang="en-US" sz="1600">
                <a:solidFill>
                  <a:srgbClr val="0E438D"/>
                </a:solidFill>
                <a:latin typeface="Alatsi"/>
              </a:rPr>
              <a:t>. (2024, July 3). U.S. Centers for Disease Control and Prevention. https://www.cdc.gov/ncbddd/disabilityandhealth/infographic-disability-impacts-all.html</a:t>
            </a: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endParaRPr lang="en-US" sz="1600" i="1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 i="1">
                <a:solidFill>
                  <a:srgbClr val="0E438D"/>
                </a:solidFill>
                <a:latin typeface="Alatsi"/>
              </a:rPr>
              <a:t>Community care</a:t>
            </a:r>
            <a:r>
              <a:rPr lang="en-US" sz="1600">
                <a:solidFill>
                  <a:srgbClr val="0E438D"/>
                </a:solidFill>
                <a:latin typeface="Alatsi"/>
              </a:rPr>
              <a:t>. (n.d.). Mental Health America. Retrieved September 9, 2024, from https://www.mhanational.org/bipoc-mental-health/community-care</a:t>
            </a: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endParaRPr lang="en-US" sz="1600" i="1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 i="1">
                <a:solidFill>
                  <a:srgbClr val="0E438D"/>
                </a:solidFill>
                <a:latin typeface="Alatsi"/>
              </a:rPr>
              <a:t>Family Resources Survey: Financial year 2021 to 2022</a:t>
            </a:r>
            <a:r>
              <a:rPr lang="en-US" sz="1600">
                <a:solidFill>
                  <a:srgbClr val="0E438D"/>
                </a:solidFill>
                <a:latin typeface="Alatsi"/>
              </a:rPr>
              <a:t>. (2023, July 21). GOV.UK. Department for Work &amp; Pensions. Retrieved September 8, 2024, from https://www.gov.uk/government/statistics/family-resources-survey-financial-year-2021-to-2022/family-resources-survey-financial-year-2021-to-2022</a:t>
            </a: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endParaRPr lang="en-US" sz="1600" i="1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 i="1">
                <a:solidFill>
                  <a:srgbClr val="0E438D"/>
                </a:solidFill>
                <a:latin typeface="Alatsi"/>
              </a:rPr>
              <a:t>Health disparities | </a:t>
            </a:r>
            <a:r>
              <a:rPr lang="en-US" sz="1600" i="1" err="1">
                <a:solidFill>
                  <a:srgbClr val="0E438D"/>
                </a:solidFill>
                <a:latin typeface="Alatsi"/>
              </a:rPr>
              <a:t>cdc</a:t>
            </a:r>
            <a:r>
              <a:rPr lang="en-US" sz="1600">
                <a:solidFill>
                  <a:srgbClr val="0E438D"/>
                </a:solidFill>
                <a:latin typeface="Alatsi"/>
              </a:rPr>
              <a:t>. (2023, May 26). U.S. Centers for Disease Control and Prevention. Retrieved September 9, 2024, from https://www.cdc.gov/healthyyouth/disparities/index.htm</a:t>
            </a: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>
                <a:solidFill>
                  <a:srgbClr val="0E438D"/>
                </a:solidFill>
                <a:latin typeface="Alatsi"/>
              </a:rPr>
              <a:t>Khaliq, R. (2023, August 18). </a:t>
            </a:r>
            <a:r>
              <a:rPr lang="en-US" sz="1600" i="1">
                <a:solidFill>
                  <a:srgbClr val="0E438D"/>
                </a:solidFill>
                <a:latin typeface="Alatsi"/>
              </a:rPr>
              <a:t>Neurodiversity: A guide to its types and neurodivergent conditions examples.</a:t>
            </a:r>
            <a:r>
              <a:rPr lang="en-US" sz="1600">
                <a:solidFill>
                  <a:srgbClr val="0E438D"/>
                </a:solidFill>
                <a:latin typeface="Alatsi"/>
              </a:rPr>
              <a:t> </a:t>
            </a:r>
            <a:r>
              <a:rPr lang="en-US" sz="1600" err="1">
                <a:solidFill>
                  <a:srgbClr val="0E438D"/>
                </a:solidFill>
                <a:latin typeface="Alatsi"/>
              </a:rPr>
              <a:t>MEDvidi</a:t>
            </a:r>
            <a:r>
              <a:rPr lang="en-US" sz="1600">
                <a:solidFill>
                  <a:srgbClr val="0E438D"/>
                </a:solidFill>
                <a:latin typeface="Alatsi"/>
              </a:rPr>
              <a:t>. https://medvidi.com/blog/types-of-neurodiversity</a:t>
            </a: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 i="1">
                <a:solidFill>
                  <a:srgbClr val="0E438D"/>
                </a:solidFill>
                <a:latin typeface="Alatsi"/>
              </a:rPr>
              <a:t>List of systems of the human body. </a:t>
            </a:r>
            <a:r>
              <a:rPr lang="en-US" sz="1600">
                <a:solidFill>
                  <a:srgbClr val="0E438D"/>
                </a:solidFill>
                <a:latin typeface="Alatsi"/>
              </a:rPr>
              <a:t>(2024). Wikipedia. </a:t>
            </a:r>
            <a:r>
              <a:rPr lang="en-US" sz="16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https://en.wikipedia.org/w/index.php?title=List_of_systems_of_the_human_body</a:t>
            </a: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 i="1">
                <a:solidFill>
                  <a:srgbClr val="0E438D"/>
                </a:solidFill>
                <a:latin typeface="Alatsi"/>
              </a:rPr>
              <a:t>Mental health by the numbers. </a:t>
            </a:r>
            <a:r>
              <a:rPr lang="en-US" sz="1600">
                <a:solidFill>
                  <a:srgbClr val="0E438D"/>
                </a:solidFill>
                <a:latin typeface="Alatsi"/>
              </a:rPr>
              <a:t>(2023, April). National Alliance of Mental Illness. Retrieved September 8, 2024, from https://www.nami.org/about-mental-illness/mental-health-by-the-numbers/</a:t>
            </a: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endParaRPr lang="en-US" sz="1600" i="1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 i="1">
                <a:solidFill>
                  <a:srgbClr val="0E438D"/>
                </a:solidFill>
                <a:latin typeface="Alatsi"/>
              </a:rPr>
              <a:t>Mild cognitive impairment—Symptoms and causes</a:t>
            </a:r>
            <a:r>
              <a:rPr lang="en-US" sz="1600">
                <a:solidFill>
                  <a:srgbClr val="0E438D"/>
                </a:solidFill>
                <a:latin typeface="Alatsi"/>
              </a:rPr>
              <a:t>. (2024, February 13). Mayo Clinic. Retrieved September 9, 2024, from https://www.mayoclinic.org/diseases-conditions/mild-cognitive-impairment/symptoms-causes/syc-20354578</a:t>
            </a:r>
            <a:br>
              <a:rPr lang="en-US" sz="1600">
                <a:solidFill>
                  <a:srgbClr val="0E438D"/>
                </a:solidFill>
                <a:latin typeface="Alatsi"/>
              </a:rPr>
            </a:br>
            <a:br>
              <a:rPr lang="en-US" sz="1600">
                <a:latin typeface="Alatsi"/>
              </a:rPr>
            </a:br>
            <a:r>
              <a:rPr lang="en-US" sz="1600">
                <a:solidFill>
                  <a:srgbClr val="0E438D"/>
                </a:solidFill>
                <a:latin typeface="Alatsi"/>
                <a:ea typeface="Calibri"/>
                <a:cs typeface="Calibri"/>
              </a:rPr>
              <a:t>Ng, Anthony T. M.D., DFAPA. </a:t>
            </a:r>
            <a:r>
              <a:rPr lang="en-US" sz="1600" i="1">
                <a:solidFill>
                  <a:srgbClr val="0E438D"/>
                </a:solidFill>
                <a:latin typeface="Alatsi"/>
                <a:ea typeface="Calibri"/>
                <a:cs typeface="Calibri"/>
              </a:rPr>
              <a:t>Warning signs of mental illness</a:t>
            </a:r>
            <a:r>
              <a:rPr lang="en-US" sz="1600">
                <a:solidFill>
                  <a:srgbClr val="0E438D"/>
                </a:solidFill>
                <a:latin typeface="Alatsi"/>
                <a:ea typeface="Calibri"/>
                <a:cs typeface="Calibri"/>
              </a:rPr>
              <a:t>. (2022). American Psychiatric Association. Retrieved September 9, 2024, from https://www.psychiatry.org:443/patients-families/warning-signs-of-mental-illness</a:t>
            </a:r>
            <a:br>
              <a:rPr lang="en-US" sz="1600">
                <a:latin typeface="Alatsi"/>
              </a:rPr>
            </a:b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 i="1">
                <a:solidFill>
                  <a:srgbClr val="0E438D"/>
                </a:solidFill>
                <a:latin typeface="Alatsi"/>
                <a:ea typeface="+mn-lt"/>
                <a:cs typeface="+mn-lt"/>
              </a:rPr>
              <a:t>Quick statistics about voice, speech, language | </a:t>
            </a:r>
            <a:r>
              <a:rPr lang="en-US" sz="1600" i="1" err="1">
                <a:solidFill>
                  <a:srgbClr val="0E438D"/>
                </a:solidFill>
                <a:latin typeface="Alatsi"/>
                <a:ea typeface="+mn-lt"/>
                <a:cs typeface="+mn-lt"/>
              </a:rPr>
              <a:t>nidcd</a:t>
            </a:r>
            <a:r>
              <a:rPr lang="en-US" sz="16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. (2024, March 4). National Institute of Deafness and Other Communication Disorders https://www.nidcd.nih.gov/health/statistics/quick-statistics-voice-speech-language</a:t>
            </a:r>
            <a:br>
              <a:rPr lang="en-US" sz="1600">
                <a:latin typeface="Alatsi"/>
                <a:ea typeface="+mn-lt"/>
                <a:cs typeface="+mn-lt"/>
              </a:rPr>
            </a:br>
            <a:br>
              <a:rPr lang="en-US" sz="1600">
                <a:latin typeface="Alatsi"/>
                <a:ea typeface="Calibri"/>
                <a:cs typeface="Calibri"/>
              </a:rPr>
            </a:br>
            <a:r>
              <a:rPr lang="en-US" sz="1600" i="1">
                <a:solidFill>
                  <a:srgbClr val="0E438D"/>
                </a:solidFill>
                <a:latin typeface="Alatsi"/>
                <a:ea typeface="+mn-lt"/>
                <a:cs typeface="+mn-lt"/>
              </a:rPr>
              <a:t>Quick statistics about hearing, balance, &amp; dizziness | </a:t>
            </a:r>
            <a:r>
              <a:rPr lang="en-US" sz="1600" i="1" err="1">
                <a:solidFill>
                  <a:srgbClr val="0E438D"/>
                </a:solidFill>
                <a:latin typeface="Alatsi"/>
                <a:ea typeface="+mn-lt"/>
                <a:cs typeface="+mn-lt"/>
              </a:rPr>
              <a:t>nidcd</a:t>
            </a:r>
            <a:r>
              <a:rPr lang="en-US" sz="1600" i="1">
                <a:solidFill>
                  <a:srgbClr val="0E438D"/>
                </a:solidFill>
                <a:latin typeface="Alatsi"/>
                <a:ea typeface="+mn-lt"/>
                <a:cs typeface="+mn-lt"/>
              </a:rPr>
              <a:t>. </a:t>
            </a:r>
            <a:r>
              <a:rPr lang="en-US" sz="16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(2024, March 4). National Institute of Deafness and Other Communication Disorders. https://www.nidcd.nih.gov/health/statistics/quick-statistics-hearing</a:t>
            </a: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 i="1">
                <a:solidFill>
                  <a:srgbClr val="0E438D"/>
                </a:solidFill>
                <a:latin typeface="Alatsi"/>
              </a:rPr>
              <a:t>Visual impairments. </a:t>
            </a:r>
            <a:r>
              <a:rPr lang="en-US" sz="1600">
                <a:solidFill>
                  <a:srgbClr val="0E438D"/>
                </a:solidFill>
                <a:latin typeface="Alatsi"/>
              </a:rPr>
              <a:t>(n.d.). Health Policy Institute. Georgetown University. Retrieved September 9, 2024, from https://hpi.georgetown.edu/visual/</a:t>
            </a:r>
            <a:endParaRPr lang="en-US" sz="1600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endParaRPr lang="en-US" sz="1600" i="1">
              <a:solidFill>
                <a:srgbClr val="0E438D"/>
              </a:solidFill>
              <a:latin typeface="Alatsi"/>
              <a:ea typeface="Calibri"/>
              <a:cs typeface="Calibri"/>
            </a:endParaRPr>
          </a:p>
          <a:p>
            <a:r>
              <a:rPr lang="en-US" sz="1600" i="1">
                <a:solidFill>
                  <a:srgbClr val="0E438D"/>
                </a:solidFill>
                <a:latin typeface="Alatsi"/>
                <a:ea typeface="+mn-lt"/>
                <a:cs typeface="+mn-lt"/>
              </a:rPr>
              <a:t>What is a speech impairment?</a:t>
            </a:r>
            <a:r>
              <a:rPr lang="en-US" sz="160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 (2024, August 15). Cleveland Clinic. Retrieved September 10, 2024, from https://my.clevelandclinic.org/health/diseases/speech-impairment</a:t>
            </a:r>
            <a:endParaRPr lang="en-US" sz="1600">
              <a:solidFill>
                <a:srgbClr val="0E438D"/>
              </a:solidFill>
              <a:latin typeface="Alatsi"/>
            </a:endParaRPr>
          </a:p>
        </p:txBody>
      </p:sp>
    </p:spTree>
    <p:extLst>
      <p:ext uri="{BB962C8B-B14F-4D97-AF65-F5344CB8AC3E}">
        <p14:creationId xmlns:p14="http://schemas.microsoft.com/office/powerpoint/2010/main" val="26069976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35" y="-292622"/>
            <a:ext cx="5583257" cy="1891145"/>
          </a:xfrm>
          <a:custGeom>
            <a:avLst/>
            <a:gdLst/>
            <a:ahLst/>
            <a:cxnLst/>
            <a:rect l="l" t="t" r="r" b="b"/>
            <a:pathLst>
              <a:path w="5583257" h="1891145">
                <a:moveTo>
                  <a:pt x="0" y="0"/>
                </a:moveTo>
                <a:lnTo>
                  <a:pt x="5583256" y="0"/>
                </a:lnTo>
                <a:lnTo>
                  <a:pt x="5583256" y="1891145"/>
                </a:lnTo>
                <a:lnTo>
                  <a:pt x="0" y="189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01700" y="614206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E5EE43C1-CD0C-D407-CF7E-9E9A8F5EA4B9}"/>
              </a:ext>
            </a:extLst>
          </p:cNvPr>
          <p:cNvSpPr txBox="1"/>
          <p:nvPr/>
        </p:nvSpPr>
        <p:spPr>
          <a:xfrm>
            <a:off x="-4309744" y="3960829"/>
            <a:ext cx="18288000" cy="6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6"/>
              </a:lnSpc>
              <a:spcBef>
                <a:spcPct val="0"/>
              </a:spcBef>
            </a:pPr>
            <a:r>
              <a:rPr lang="en-US" sz="4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mental health conditions </a:t>
            </a:r>
            <a:endParaRPr lang="en-US" sz="4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F070DA7B-4599-59F6-A540-D0200BD6F51E}"/>
              </a:ext>
            </a:extLst>
          </p:cNvPr>
          <p:cNvSpPr txBox="1"/>
          <p:nvPr/>
        </p:nvSpPr>
        <p:spPr>
          <a:xfrm>
            <a:off x="-4326524" y="4940882"/>
            <a:ext cx="18288000" cy="6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636"/>
              </a:lnSpc>
              <a:spcBef>
                <a:spcPct val="0"/>
              </a:spcBef>
            </a:pPr>
            <a:r>
              <a:rPr lang="en-US" sz="4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cognitive impairments</a:t>
            </a:r>
            <a:endParaRPr lang="en-US" sz="3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B13E74-A39B-B6F3-172A-E7E6EA4C2A18}"/>
              </a:ext>
            </a:extLst>
          </p:cNvPr>
          <p:cNvSpPr txBox="1"/>
          <p:nvPr/>
        </p:nvSpPr>
        <p:spPr>
          <a:xfrm>
            <a:off x="2716095" y="5935555"/>
            <a:ext cx="4201418" cy="68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6"/>
              </a:lnSpc>
              <a:spcBef>
                <a:spcPct val="0"/>
              </a:spcBef>
            </a:pPr>
            <a:r>
              <a:rPr lang="en-US" sz="4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neurodivergence</a:t>
            </a:r>
            <a:endParaRPr lang="en-US" sz="4026" dirty="0">
              <a:solidFill>
                <a:srgbClr val="0E438D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C7F7C-B107-490B-C9DA-EA5AD9CA97D5}"/>
              </a:ext>
            </a:extLst>
          </p:cNvPr>
          <p:cNvSpPr txBox="1"/>
          <p:nvPr/>
        </p:nvSpPr>
        <p:spPr>
          <a:xfrm>
            <a:off x="3445876" y="6946450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rgbClr val="0E438D"/>
                </a:solidFill>
                <a:latin typeface="Alatsi"/>
              </a:rPr>
              <a:t>vision</a:t>
            </a:r>
            <a:r>
              <a:rPr lang="en-US" sz="4000">
                <a:latin typeface="Alatsi"/>
              </a:rPr>
              <a:t>​</a:t>
            </a:r>
            <a:endParaRPr lang="en-US" sz="4000"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3EF2C-5E9C-8F4F-6FA6-3F03370F719A}"/>
              </a:ext>
            </a:extLst>
          </p:cNvPr>
          <p:cNvSpPr txBox="1"/>
          <p:nvPr/>
        </p:nvSpPr>
        <p:spPr>
          <a:xfrm>
            <a:off x="11078661" y="3947035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rgbClr val="0E438D"/>
                </a:solidFill>
                <a:latin typeface="Alatsi"/>
              </a:rPr>
              <a:t>hearing</a:t>
            </a:r>
            <a:endParaRPr lang="en-US" sz="4000">
              <a:ea typeface="Calibri"/>
              <a:cs typeface="Calibri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D1C80DB7-C3CF-BA72-1993-9D7D6E8178E4}"/>
              </a:ext>
            </a:extLst>
          </p:cNvPr>
          <p:cNvSpPr txBox="1"/>
          <p:nvPr/>
        </p:nvSpPr>
        <p:spPr>
          <a:xfrm>
            <a:off x="6748391" y="4945533"/>
            <a:ext cx="11401053" cy="67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636"/>
              </a:lnSpc>
            </a:pPr>
            <a:r>
              <a:rPr lang="en-US" sz="40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speech</a:t>
            </a:r>
            <a:endParaRPr lang="en-US" sz="40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CDFBBF2B-0DFB-8BAE-A104-0E8FC1A325B1}"/>
              </a:ext>
            </a:extLst>
          </p:cNvPr>
          <p:cNvSpPr txBox="1"/>
          <p:nvPr/>
        </p:nvSpPr>
        <p:spPr>
          <a:xfrm>
            <a:off x="9292836" y="5941771"/>
            <a:ext cx="7099995" cy="68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636"/>
              </a:lnSpc>
              <a:spcBef>
                <a:spcPct val="0"/>
              </a:spcBef>
            </a:pPr>
            <a:r>
              <a:rPr lang="en-US" sz="40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non-visible physical conditions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380185-56C7-256D-35A2-011DAEC914BF}"/>
              </a:ext>
            </a:extLst>
          </p:cNvPr>
          <p:cNvSpPr txBox="1"/>
          <p:nvPr/>
        </p:nvSpPr>
        <p:spPr>
          <a:xfrm>
            <a:off x="8784990" y="6946451"/>
            <a:ext cx="849655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rgbClr val="0E438D"/>
                </a:solidFill>
                <a:latin typeface="Alatsi"/>
              </a:rPr>
              <a:t>energy limiting conditions </a:t>
            </a:r>
            <a:r>
              <a:rPr lang="en-US" sz="4000">
                <a:latin typeface="Alatsi"/>
              </a:rPr>
              <a:t>​</a:t>
            </a:r>
            <a:endParaRPr lang="en-US" sz="4000">
              <a:ea typeface="Calibri"/>
              <a:cs typeface="Calibri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1E03E381-D6AE-8409-2CE9-24B440A09D4F}"/>
              </a:ext>
            </a:extLst>
          </p:cNvPr>
          <p:cNvSpPr txBox="1"/>
          <p:nvPr/>
        </p:nvSpPr>
        <p:spPr>
          <a:xfrm>
            <a:off x="0" y="1621057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TYPES OF  HIDDEN DISABILITIES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FE5568-52A0-AAE0-2CC8-7657EDB7FA1B}"/>
              </a:ext>
            </a:extLst>
          </p:cNvPr>
          <p:cNvGrpSpPr/>
          <p:nvPr/>
        </p:nvGrpSpPr>
        <p:grpSpPr>
          <a:xfrm>
            <a:off x="6253572" y="2915581"/>
            <a:ext cx="5780856" cy="920900"/>
            <a:chOff x="6253572" y="2850883"/>
            <a:chExt cx="7707809" cy="1227866"/>
          </a:xfrm>
        </p:grpSpPr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6A088E9A-43B3-7EC7-2749-259D0D780E0C}"/>
                </a:ext>
              </a:extLst>
            </p:cNvPr>
            <p:cNvSpPr txBox="1"/>
            <p:nvPr/>
          </p:nvSpPr>
          <p:spPr>
            <a:xfrm>
              <a:off x="7318288" y="2850883"/>
              <a:ext cx="5578375" cy="621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956"/>
                </a:lnSpc>
                <a:spcBef>
                  <a:spcPct val="0"/>
                </a:spcBef>
              </a:pPr>
              <a:r>
                <a:rPr lang="en-US" sz="2826" dirty="0">
                  <a:solidFill>
                    <a:srgbClr val="0E438D"/>
                  </a:solidFill>
                  <a:latin typeface="Alatsi"/>
                  <a:ea typeface="Alatsi"/>
                  <a:cs typeface="Alatsi"/>
                  <a:sym typeface="Alatsi"/>
                </a:rPr>
                <a:t>Include, but not limited to: </a:t>
              </a: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8D59C69B-CE84-B904-4CAA-F0B2E1954CB9}"/>
                </a:ext>
              </a:extLst>
            </p:cNvPr>
            <p:cNvSpPr txBox="1"/>
            <p:nvPr/>
          </p:nvSpPr>
          <p:spPr>
            <a:xfrm>
              <a:off x="6253572" y="3186403"/>
              <a:ext cx="7707809" cy="892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636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83705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4" grpId="0"/>
      <p:bldP spid="15" grpId="0"/>
      <p:bldP spid="18" grpId="0"/>
      <p:bldP spid="20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35" y="-292622"/>
            <a:ext cx="5583257" cy="1891145"/>
          </a:xfrm>
          <a:custGeom>
            <a:avLst/>
            <a:gdLst/>
            <a:ahLst/>
            <a:cxnLst/>
            <a:rect l="l" t="t" r="r" b="b"/>
            <a:pathLst>
              <a:path w="5583257" h="1891145">
                <a:moveTo>
                  <a:pt x="0" y="0"/>
                </a:moveTo>
                <a:lnTo>
                  <a:pt x="5583256" y="0"/>
                </a:lnTo>
                <a:lnTo>
                  <a:pt x="5583256" y="1891145"/>
                </a:lnTo>
                <a:lnTo>
                  <a:pt x="0" y="189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01700" y="614206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17347" y="3615167"/>
            <a:ext cx="4759925" cy="4280885"/>
          </a:xfrm>
          <a:custGeom>
            <a:avLst/>
            <a:gdLst/>
            <a:ahLst/>
            <a:cxnLst/>
            <a:rect l="l" t="t" r="r" b="b"/>
            <a:pathLst>
              <a:path w="4759925" h="4280885">
                <a:moveTo>
                  <a:pt x="0" y="0"/>
                </a:moveTo>
                <a:lnTo>
                  <a:pt x="4759925" y="0"/>
                </a:lnTo>
                <a:lnTo>
                  <a:pt x="4759925" y="4280886"/>
                </a:lnTo>
                <a:lnTo>
                  <a:pt x="0" y="42808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758" t="-17914" r="-30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46321" y="4026045"/>
            <a:ext cx="18288000" cy="452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Sleep or appetite changes</a:t>
            </a:r>
            <a:r>
              <a:rPr lang="en-US" sz="44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  </a:t>
            </a:r>
            <a:endParaRPr lang="en-US" sz="36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Mood changes</a:t>
            </a:r>
            <a:r>
              <a:rPr lang="en-US" sz="44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 </a:t>
            </a:r>
            <a:endParaRPr lang="en-US" sz="44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Social Withdrawal</a:t>
            </a:r>
            <a:r>
              <a:rPr lang="en-US" sz="44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</a:t>
            </a:r>
            <a:endParaRPr lang="en-US" sz="44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Drop in functioning</a:t>
            </a:r>
            <a:r>
              <a:rPr lang="en-US" sz="44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</a:t>
            </a:r>
            <a:endParaRPr lang="en-US" sz="44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Problems thinking</a:t>
            </a:r>
            <a:r>
              <a:rPr lang="en-US" sz="44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</a:t>
            </a:r>
            <a:endParaRPr lang="en-US" sz="44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Apathy</a:t>
            </a:r>
            <a:r>
              <a:rPr lang="en-US" sz="44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</a:p>
          <a:p>
            <a:pPr algn="ctr"/>
            <a:r>
              <a:rPr lang="en-US" sz="3000">
                <a:solidFill>
                  <a:srgbClr val="444444"/>
                </a:solidFill>
                <a:latin typeface="Alatsi"/>
                <a:ea typeface="Roboto"/>
                <a:cs typeface="Roboto"/>
                <a:sym typeface="Alatsi"/>
              </a:rPr>
              <a:t> </a:t>
            </a:r>
            <a:endParaRPr lang="en-US" sz="3000">
              <a:solidFill>
                <a:srgbClr val="444444"/>
              </a:solidFill>
              <a:latin typeface="Alatsi"/>
              <a:ea typeface="Roboto"/>
              <a:cs typeface="Robot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69067" y="7867478"/>
            <a:ext cx="5256484" cy="223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6"/>
              </a:lnSpc>
              <a:spcBef>
                <a:spcPct val="0"/>
              </a:spcBef>
            </a:pPr>
            <a:r>
              <a:rPr lang="en-US" sz="13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Creative Commons, Jose Luis Navarro Copyright: CC BY-NC-SA 4.0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007EB6-34F2-8E71-6F84-73C27430BFA5}"/>
              </a:ext>
            </a:extLst>
          </p:cNvPr>
          <p:cNvSpPr txBox="1"/>
          <p:nvPr/>
        </p:nvSpPr>
        <p:spPr>
          <a:xfrm>
            <a:off x="11999488" y="4026714"/>
            <a:ext cx="7272067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Feeling disconnected</a:t>
            </a:r>
            <a:r>
              <a:rPr lang="en-US" sz="4400">
                <a:solidFill>
                  <a:srgbClr val="0E438D"/>
                </a:solidFill>
                <a:latin typeface="Alatsi"/>
                <a:cs typeface="Arial"/>
              </a:rPr>
              <a:t> ​</a:t>
            </a:r>
            <a:endParaRPr lang="en-US" sz="4400">
              <a:solidFill>
                <a:srgbClr val="0E438D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Illogical thinking</a:t>
            </a:r>
            <a:r>
              <a:rPr lang="en-US" sz="4400">
                <a:solidFill>
                  <a:srgbClr val="0E438D"/>
                </a:solidFill>
                <a:latin typeface="Alatsi"/>
                <a:cs typeface="Arial"/>
              </a:rPr>
              <a:t> </a:t>
            </a: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Nervousness​</a:t>
            </a:r>
            <a:r>
              <a:rPr lang="en-US" sz="4400">
                <a:solidFill>
                  <a:srgbClr val="0E438D"/>
                </a:solidFill>
                <a:latin typeface="Alatsi"/>
                <a:cs typeface="Arial"/>
              </a:rPr>
              <a:t> </a:t>
            </a:r>
          </a:p>
          <a:p>
            <a:pPr marL="285750" indent="-285750">
              <a:buFont typeface="Arial,Sans-Serif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Unusual behavior</a:t>
            </a:r>
            <a:r>
              <a:rPr lang="en-US" sz="4400">
                <a:solidFill>
                  <a:srgbClr val="0E438D"/>
                </a:solidFill>
                <a:latin typeface="Alatsi"/>
                <a:cs typeface="Arial"/>
              </a:rPr>
              <a:t>​ </a:t>
            </a:r>
          </a:p>
          <a:p>
            <a:pPr marL="285750" indent="-285750">
              <a:buFont typeface="Arial,Sans-Serif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Changes in school or work</a:t>
            </a:r>
            <a:r>
              <a:rPr lang="en-US" sz="4400">
                <a:solidFill>
                  <a:srgbClr val="0E438D"/>
                </a:solidFill>
                <a:latin typeface="Alatsi"/>
                <a:cs typeface="Arial"/>
              </a:rPr>
              <a:t> </a:t>
            </a:r>
            <a:br>
              <a:rPr lang="en-US" sz="4400">
                <a:latin typeface="Alatsi"/>
                <a:cs typeface="Arial"/>
              </a:rPr>
            </a:br>
            <a:r>
              <a:rPr lang="en-US" sz="3000">
                <a:solidFill>
                  <a:srgbClr val="0E438D"/>
                </a:solidFill>
                <a:latin typeface="Alatsi"/>
                <a:cs typeface="Arial"/>
              </a:rPr>
              <a:t>(APA 2022)</a:t>
            </a: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6440212-D953-C253-64C5-CC609C0747F0}"/>
              </a:ext>
            </a:extLst>
          </p:cNvPr>
          <p:cNvSpPr txBox="1"/>
          <p:nvPr/>
        </p:nvSpPr>
        <p:spPr>
          <a:xfrm>
            <a:off x="0" y="1465960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sym typeface="Alatsi"/>
              </a:rPr>
              <a:t>MENTAL HEALTH CONDITIONS</a:t>
            </a:r>
            <a:endParaRPr lang="en-US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35BA7B64-7E2B-14CD-600D-060E24C6EA7D}"/>
              </a:ext>
            </a:extLst>
          </p:cNvPr>
          <p:cNvSpPr txBox="1"/>
          <p:nvPr/>
        </p:nvSpPr>
        <p:spPr>
          <a:xfrm>
            <a:off x="-5340" y="2877661"/>
            <a:ext cx="18283337" cy="940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22.8% of U.S. adults (NAMI 2023)</a:t>
            </a:r>
            <a:endParaRPr lang="en-US" sz="300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ctr">
              <a:lnSpc>
                <a:spcPts val="3956"/>
              </a:lnSpc>
              <a:spcBef>
                <a:spcPct val="0"/>
              </a:spcBef>
            </a:pPr>
            <a:endParaRPr lang="en-US" sz="28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35" y="-292622"/>
            <a:ext cx="5583257" cy="1891145"/>
          </a:xfrm>
          <a:custGeom>
            <a:avLst/>
            <a:gdLst/>
            <a:ahLst/>
            <a:cxnLst/>
            <a:rect l="l" t="t" r="r" b="b"/>
            <a:pathLst>
              <a:path w="5583257" h="1891145">
                <a:moveTo>
                  <a:pt x="0" y="0"/>
                </a:moveTo>
                <a:lnTo>
                  <a:pt x="5583256" y="0"/>
                </a:lnTo>
                <a:lnTo>
                  <a:pt x="5583256" y="1891145"/>
                </a:lnTo>
                <a:lnTo>
                  <a:pt x="0" y="189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01700" y="614206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16542" y="2632476"/>
            <a:ext cx="4862736" cy="4355934"/>
          </a:xfrm>
          <a:custGeom>
            <a:avLst/>
            <a:gdLst/>
            <a:ahLst/>
            <a:cxnLst/>
            <a:rect l="l" t="t" r="r" b="b"/>
            <a:pathLst>
              <a:path w="3482510" h="3482510">
                <a:moveTo>
                  <a:pt x="0" y="0"/>
                </a:moveTo>
                <a:lnTo>
                  <a:pt x="3482509" y="0"/>
                </a:lnTo>
                <a:lnTo>
                  <a:pt x="3482509" y="3482510"/>
                </a:lnTo>
                <a:lnTo>
                  <a:pt x="0" y="3482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465173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ea typeface="Alatsi"/>
                <a:cs typeface="Alatsi"/>
              </a:rPr>
              <a:t>COGNITIVE IMPAIRMENTS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5340" y="2875200"/>
            <a:ext cx="18306350" cy="940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13.9% of U.S. adults (CDC 2024)</a:t>
            </a:r>
            <a:endParaRPr lang="en-US" sz="300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ctr">
              <a:lnSpc>
                <a:spcPts val="3956"/>
              </a:lnSpc>
              <a:spcBef>
                <a:spcPct val="0"/>
              </a:spcBef>
            </a:pPr>
            <a:endParaRPr lang="en-US" sz="28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-312634" y="6894721"/>
            <a:ext cx="5256484" cy="191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  <a:spcBef>
                <a:spcPct val="0"/>
              </a:spcBef>
            </a:pPr>
            <a:r>
              <a:rPr lang="en-US" sz="1126" u="sng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  <a:hlinkClick r:id="rId7" tooltip="https://commons.wikimedia.org/wiki/File:Noun_confusion_2900892.svg"/>
              </a:rPr>
              <a:t>DE Toli</a:t>
            </a:r>
            <a:r>
              <a:rPr lang="en-US" sz="1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, </a:t>
            </a:r>
            <a:r>
              <a:rPr lang="en-US" sz="1126" u="sng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  <a:hlinkClick r:id="rId8" tooltip="https://creativecommons.org/licenses/by/4.0"/>
              </a:rPr>
              <a:t>CC BY 4.0</a:t>
            </a:r>
            <a:r>
              <a:rPr lang="en-US" sz="1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, via Wikimedia Commons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7BA8E-AEB2-D56D-29C4-2E732D6D7620}"/>
              </a:ext>
            </a:extLst>
          </p:cNvPr>
          <p:cNvSpPr txBox="1"/>
          <p:nvPr/>
        </p:nvSpPr>
        <p:spPr>
          <a:xfrm>
            <a:off x="4460841" y="3604555"/>
            <a:ext cx="18288000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More forgetful</a:t>
            </a:r>
            <a:r>
              <a:rPr lang="en-US" sz="60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</a:t>
            </a:r>
            <a:endParaRPr lang="en-US" sz="6000" dirty="0"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Miss appointments/events</a:t>
            </a:r>
            <a:r>
              <a:rPr lang="en-US" sz="60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</a:t>
            </a:r>
            <a:endParaRPr lang="en-US" sz="6000" dirty="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Lose track of thoughts/plotlines</a:t>
            </a:r>
            <a:r>
              <a:rPr lang="en-US" sz="6000" dirty="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Decision-making difficulty</a:t>
            </a:r>
            <a:r>
              <a:rPr lang="en-US" sz="60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</a:t>
            </a:r>
            <a:endParaRPr lang="en-US" sz="6000" dirty="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Issues with task completion</a:t>
            </a:r>
            <a:r>
              <a:rPr lang="en-US" sz="6000" dirty="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</a:t>
            </a:r>
            <a:endParaRPr lang="en-US" sz="6000" dirty="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algn="ctr"/>
            <a:r>
              <a:rPr lang="en-US" sz="3000" dirty="0">
                <a:solidFill>
                  <a:srgbClr val="444444"/>
                </a:solidFill>
                <a:latin typeface="Alatsi"/>
                <a:ea typeface="Roboto"/>
                <a:cs typeface="Roboto"/>
                <a:sym typeface="Alatsi"/>
              </a:rPr>
              <a:t> </a:t>
            </a:r>
            <a:endParaRPr lang="en-US" sz="3000" dirty="0">
              <a:solidFill>
                <a:srgbClr val="444444"/>
              </a:solidFill>
              <a:latin typeface="Alatsi"/>
              <a:ea typeface="Roboto"/>
              <a:cs typeface="Robo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D42B9D-B6CC-B8F8-048F-A3C8DA8E823A}"/>
              </a:ext>
            </a:extLst>
          </p:cNvPr>
          <p:cNvSpPr txBox="1"/>
          <p:nvPr/>
        </p:nvSpPr>
        <p:spPr>
          <a:xfrm>
            <a:off x="11273118" y="3605221"/>
            <a:ext cx="943945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Trouble following instructions</a:t>
            </a:r>
            <a:r>
              <a:rPr lang="en-US" sz="6000">
                <a:latin typeface="Alatsi"/>
                <a:cs typeface="Arial"/>
              </a:rPr>
              <a:t>​ </a:t>
            </a:r>
          </a:p>
          <a:p>
            <a:pPr marL="285750" indent="-285750">
              <a:buFont typeface="Arial,Sans-Serif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Lost in familiar settings</a:t>
            </a:r>
            <a:r>
              <a:rPr lang="en-US" sz="6000">
                <a:latin typeface="Alatsi"/>
                <a:cs typeface="Arial"/>
              </a:rPr>
              <a:t>​  </a:t>
            </a:r>
          </a:p>
          <a:p>
            <a:pPr marL="285750" indent="-285750">
              <a:buFont typeface="Arial,Sans-Serif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Develop poor judgement</a:t>
            </a:r>
            <a:r>
              <a:rPr lang="en-US" sz="6000">
                <a:latin typeface="Alatsi"/>
                <a:cs typeface="Arial"/>
              </a:rPr>
              <a:t>​  </a:t>
            </a:r>
          </a:p>
          <a:p>
            <a:pPr marL="285750" indent="-285750">
              <a:buFont typeface="Arial,Sans-Serif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Noticeable in close relationships</a:t>
            </a:r>
            <a:r>
              <a:rPr lang="en-US" sz="3600">
                <a:latin typeface="Alatsi"/>
                <a:cs typeface="Arial"/>
              </a:rPr>
              <a:t>​</a:t>
            </a:r>
            <a:r>
              <a:rPr lang="en-US" sz="6000">
                <a:latin typeface="Alatsi"/>
                <a:cs typeface="Arial"/>
              </a:rPr>
              <a:t>  </a:t>
            </a:r>
          </a:p>
          <a:p>
            <a:r>
              <a:rPr lang="en-US" sz="3000">
                <a:latin typeface="Alatsi"/>
                <a:cs typeface="Arial"/>
              </a:rPr>
              <a:t>   </a:t>
            </a:r>
            <a:r>
              <a:rPr lang="en-US" sz="3000" b="1">
                <a:solidFill>
                  <a:srgbClr val="0E438D"/>
                </a:solidFill>
                <a:latin typeface="Alatsi"/>
                <a:cs typeface="Arial"/>
              </a:rPr>
              <a:t>(Mayo Clinic 2024)</a:t>
            </a:r>
            <a:r>
              <a:rPr lang="en-US" sz="4800" b="1">
                <a:solidFill>
                  <a:srgbClr val="0E438D"/>
                </a:solidFill>
                <a:latin typeface="Alatsi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328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35" y="-292622"/>
            <a:ext cx="5583257" cy="1891145"/>
          </a:xfrm>
          <a:custGeom>
            <a:avLst/>
            <a:gdLst/>
            <a:ahLst/>
            <a:cxnLst/>
            <a:rect l="l" t="t" r="r" b="b"/>
            <a:pathLst>
              <a:path w="5583257" h="1891145">
                <a:moveTo>
                  <a:pt x="0" y="0"/>
                </a:moveTo>
                <a:lnTo>
                  <a:pt x="5583256" y="0"/>
                </a:lnTo>
                <a:lnTo>
                  <a:pt x="5583256" y="1891145"/>
                </a:lnTo>
                <a:lnTo>
                  <a:pt x="0" y="189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01700" y="614206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465173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dirty="0">
                <a:solidFill>
                  <a:srgbClr val="0E438D"/>
                </a:solidFill>
                <a:latin typeface="Alatsi"/>
              </a:rPr>
              <a:t>NEURODIVERGENCE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183265" y="6117815"/>
            <a:ext cx="5256484" cy="173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6"/>
              </a:lnSpc>
              <a:spcBef>
                <a:spcPct val="0"/>
              </a:spcBef>
            </a:pPr>
            <a:r>
              <a:rPr lang="en-US" sz="1026" u="sng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  <a:hlinkClick r:id="rId6" tooltip="https://commons.wikimedia.org/wiki/File:Neurodivergent_Icon_1.png"/>
              </a:rPr>
              <a:t>MissLunaRose12</a:t>
            </a:r>
            <a:r>
              <a:rPr lang="en-US" sz="10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, </a:t>
            </a:r>
            <a:r>
              <a:rPr lang="en-US" sz="1026" u="sng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  <a:hlinkClick r:id="rId7" tooltip="https://creativecommons.org/licenses/by-sa/4.0"/>
              </a:rPr>
              <a:t>CC BY-SA 4.0</a:t>
            </a:r>
            <a:r>
              <a:rPr lang="en-US" sz="10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, via Wikimedia Commons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06150" y="1628699"/>
            <a:ext cx="2956621" cy="4426149"/>
          </a:xfrm>
          <a:custGeom>
            <a:avLst/>
            <a:gdLst/>
            <a:ahLst/>
            <a:cxnLst/>
            <a:rect l="l" t="t" r="r" b="b"/>
            <a:pathLst>
              <a:path w="2956621" h="4426149">
                <a:moveTo>
                  <a:pt x="0" y="0"/>
                </a:moveTo>
                <a:lnTo>
                  <a:pt x="2956621" y="0"/>
                </a:lnTo>
                <a:lnTo>
                  <a:pt x="2956621" y="4426149"/>
                </a:lnTo>
                <a:lnTo>
                  <a:pt x="0" y="44261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22908-F4D6-8091-730B-5AA1F3A23BA2}"/>
              </a:ext>
            </a:extLst>
          </p:cNvPr>
          <p:cNvSpPr txBox="1"/>
          <p:nvPr/>
        </p:nvSpPr>
        <p:spPr>
          <a:xfrm>
            <a:off x="1219937" y="2784516"/>
            <a:ext cx="9869847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Sensory distinctions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  </a:t>
            </a:r>
            <a:endParaRPr lang="en-US" sz="36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Social differences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</a:t>
            </a:r>
            <a:endParaRPr lang="en-US" sz="48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Intense emotional experiences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 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  </a:t>
            </a:r>
            <a:endParaRPr lang="en-US" sz="3000">
              <a:solidFill>
                <a:srgbClr val="000000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Intense focus or special interests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</a:p>
          <a:p>
            <a:pPr marL="285750" indent="-285750">
              <a:buFont typeface="Arial,Sans-Serif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Executive functioning challenges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</a:t>
            </a:r>
            <a:endParaRPr lang="en-US" sz="3600">
              <a:solidFill>
                <a:srgbClr val="000000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Varying aptitude in math or technology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 </a:t>
            </a: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Empathy and justice-oriented mindset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</a:t>
            </a: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Artistic creativity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AEA063-362B-9179-F1FE-0CB3059F38E8}"/>
              </a:ext>
            </a:extLst>
          </p:cNvPr>
          <p:cNvSpPr txBox="1"/>
          <p:nvPr/>
        </p:nvSpPr>
        <p:spPr>
          <a:xfrm>
            <a:off x="8447257" y="2781859"/>
            <a:ext cx="9869847" cy="7294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Language abilities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</a:t>
            </a:r>
            <a:endParaRPr lang="en-US" sz="36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Thinking outside of the box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  </a:t>
            </a:r>
            <a:endParaRPr lang="en-US" sz="36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Memory variations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</a:t>
            </a: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Need for movement breaks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  </a:t>
            </a: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Stimming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 </a:t>
            </a: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Unique gender and sexual orientation experiences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 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</a:p>
          <a:p>
            <a:pPr marL="285750" indent="-285750">
              <a:buFont typeface="Arial,Sans-Serif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Pattern recognition and attention to detail 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</a:t>
            </a:r>
            <a:endParaRPr lang="en-US" sz="4800">
              <a:solidFill>
                <a:srgbClr val="000000"/>
              </a:solidFill>
              <a:latin typeface="Alatsi"/>
              <a:ea typeface="Roboto"/>
              <a:cs typeface="Roboto"/>
            </a:endParaRPr>
          </a:p>
          <a:p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 </a:t>
            </a:r>
            <a:r>
              <a:rPr lang="en-US" sz="2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(Med Vidi 2023)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</a:p>
          <a:p>
            <a:pPr marL="285750" indent="-285750">
              <a:buFont typeface="Arial,Sans-Serif"/>
              <a:buChar char="•"/>
            </a:pPr>
            <a:endParaRPr lang="en-US" sz="36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endParaRPr lang="en-US" sz="3600">
              <a:solidFill>
                <a:srgbClr val="0E438D"/>
              </a:solidFill>
              <a:latin typeface="Alatsi"/>
              <a:ea typeface="Roboto"/>
              <a:cs typeface="Roboto"/>
              <a:sym typeface="Alatsi"/>
            </a:endParaRPr>
          </a:p>
          <a:p>
            <a:pPr algn="ctr"/>
            <a:r>
              <a:rPr lang="en-US" sz="3000">
                <a:solidFill>
                  <a:srgbClr val="444444"/>
                </a:solidFill>
                <a:latin typeface="Alatsi"/>
                <a:ea typeface="Roboto"/>
                <a:cs typeface="Roboto"/>
                <a:sym typeface="Alatsi"/>
              </a:rPr>
              <a:t> </a:t>
            </a:r>
            <a:endParaRPr lang="en-US" sz="3000">
              <a:solidFill>
                <a:srgbClr val="444444"/>
              </a:solidFill>
              <a:latin typeface="Alatsi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86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35" y="-292622"/>
            <a:ext cx="5583257" cy="1891145"/>
          </a:xfrm>
          <a:custGeom>
            <a:avLst/>
            <a:gdLst/>
            <a:ahLst/>
            <a:cxnLst/>
            <a:rect l="l" t="t" r="r" b="b"/>
            <a:pathLst>
              <a:path w="5583257" h="1891145">
                <a:moveTo>
                  <a:pt x="0" y="0"/>
                </a:moveTo>
                <a:lnTo>
                  <a:pt x="5583256" y="0"/>
                </a:lnTo>
                <a:lnTo>
                  <a:pt x="5583256" y="1891145"/>
                </a:lnTo>
                <a:lnTo>
                  <a:pt x="0" y="189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01700" y="614206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63648" y="1910020"/>
            <a:ext cx="5888690" cy="2454222"/>
          </a:xfrm>
          <a:custGeom>
            <a:avLst/>
            <a:gdLst/>
            <a:ahLst/>
            <a:cxnLst/>
            <a:rect l="l" t="t" r="r" b="b"/>
            <a:pathLst>
              <a:path w="4162684" h="3098598">
                <a:moveTo>
                  <a:pt x="0" y="0"/>
                </a:moveTo>
                <a:lnTo>
                  <a:pt x="4162684" y="0"/>
                </a:lnTo>
                <a:lnTo>
                  <a:pt x="4162684" y="3098598"/>
                </a:lnTo>
                <a:lnTo>
                  <a:pt x="0" y="30985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1465173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</a:rPr>
              <a:t>VISION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9176" y="2829174"/>
            <a:ext cx="16951157" cy="940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               </a:t>
            </a:r>
            <a:r>
              <a:rPr lang="en-US" sz="30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8% of U.S. (Health Policy Institute)</a:t>
            </a:r>
            <a:endParaRPr lang="en-US" sz="3000">
              <a:solidFill>
                <a:srgbClr val="000000"/>
              </a:solidFill>
              <a:latin typeface="Alatsi"/>
              <a:ea typeface="Alatsi"/>
              <a:cs typeface="Alatsi"/>
            </a:endParaRPr>
          </a:p>
          <a:p>
            <a:pPr algn="ctr">
              <a:lnSpc>
                <a:spcPts val="3956"/>
              </a:lnSpc>
              <a:spcBef>
                <a:spcPct val="0"/>
              </a:spcBef>
            </a:pPr>
            <a:endParaRPr lang="en-US" sz="28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19456" y="4354830"/>
            <a:ext cx="5842581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8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Ken Teegardin from Boulder, Boulder, CC BY-SA 2.0 &lt;https://creativecommons.org/licenses/by-sa/2.0&gt;, via Wikimedia Commons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D84D9DE-C386-EA10-057B-213B32FF08D6}"/>
              </a:ext>
            </a:extLst>
          </p:cNvPr>
          <p:cNvSpPr/>
          <p:nvPr/>
        </p:nvSpPr>
        <p:spPr>
          <a:xfrm>
            <a:off x="12216716" y="2101384"/>
            <a:ext cx="5847760" cy="2473586"/>
          </a:xfrm>
          <a:custGeom>
            <a:avLst/>
            <a:gdLst/>
            <a:ahLst/>
            <a:cxnLst/>
            <a:rect l="l" t="t" r="r" b="b"/>
            <a:pathLst>
              <a:path w="5696449" h="2672581">
                <a:moveTo>
                  <a:pt x="0" y="0"/>
                </a:moveTo>
                <a:lnTo>
                  <a:pt x="5696448" y="0"/>
                </a:lnTo>
                <a:lnTo>
                  <a:pt x="5696448" y="2672581"/>
                </a:lnTo>
                <a:lnTo>
                  <a:pt x="0" y="26725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039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758DBA3F-0139-E28B-0F50-CE0562AB3C25}"/>
              </a:ext>
            </a:extLst>
          </p:cNvPr>
          <p:cNvSpPr/>
          <p:nvPr/>
        </p:nvSpPr>
        <p:spPr>
          <a:xfrm>
            <a:off x="9077951" y="5201072"/>
            <a:ext cx="6234780" cy="3141902"/>
          </a:xfrm>
          <a:custGeom>
            <a:avLst/>
            <a:gdLst/>
            <a:ahLst/>
            <a:cxnLst/>
            <a:rect l="l" t="t" r="r" b="b"/>
            <a:pathLst>
              <a:path w="5452324" h="3141902">
                <a:moveTo>
                  <a:pt x="0" y="0"/>
                </a:moveTo>
                <a:lnTo>
                  <a:pt x="5452324" y="0"/>
                </a:lnTo>
                <a:lnTo>
                  <a:pt x="5452324" y="3141902"/>
                </a:lnTo>
                <a:lnTo>
                  <a:pt x="0" y="31419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3E98DE36-7CF8-1A5D-01B4-9505CA1A2EB7}"/>
              </a:ext>
            </a:extLst>
          </p:cNvPr>
          <p:cNvSpPr txBox="1"/>
          <p:nvPr/>
        </p:nvSpPr>
        <p:spPr>
          <a:xfrm>
            <a:off x="12132466" y="4576728"/>
            <a:ext cx="5990810" cy="200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22"/>
              </a:lnSpc>
              <a:spcBef>
                <a:spcPct val="0"/>
              </a:spcBef>
            </a:pPr>
            <a:r>
              <a:rPr lang="en-US" sz="11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No, CC BY-SA 4.0 &lt;https://creativecommons.org/licenses/by-sa/4.0&gt;, via Wikimedia Commons</a:t>
            </a:r>
            <a:endParaRPr lang="en-US" sz="11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FB64558E-B510-0D0A-45A8-9A53134F3781}"/>
              </a:ext>
            </a:extLst>
          </p:cNvPr>
          <p:cNvSpPr txBox="1"/>
          <p:nvPr/>
        </p:nvSpPr>
        <p:spPr>
          <a:xfrm>
            <a:off x="8651449" y="8340609"/>
            <a:ext cx="7202850" cy="204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22"/>
              </a:lnSpc>
              <a:spcBef>
                <a:spcPct val="0"/>
              </a:spcBef>
            </a:pPr>
            <a:r>
              <a:rPr lang="en-US" sz="123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CC BY 4.0 &lt;https://creativecommons.org/licenses/by/4.0&gt;, via Wikimedia Commons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6A44B6-C82A-67AC-DE22-E81279847ED8}"/>
              </a:ext>
            </a:extLst>
          </p:cNvPr>
          <p:cNvSpPr txBox="1"/>
          <p:nvPr/>
        </p:nvSpPr>
        <p:spPr>
          <a:xfrm>
            <a:off x="308379" y="5007262"/>
            <a:ext cx="785985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With corrective lenses:</a:t>
            </a:r>
            <a:br>
              <a:rPr lang="en-US" sz="3600">
                <a:latin typeface="Alatsi"/>
                <a:cs typeface="Arial"/>
              </a:rPr>
            </a:br>
            <a:r>
              <a:rPr lang="en-US" sz="800">
                <a:solidFill>
                  <a:srgbClr val="0E438D"/>
                </a:solidFill>
                <a:latin typeface="Alatsi"/>
                <a:cs typeface="Arial"/>
              </a:rPr>
              <a:t> </a:t>
            </a:r>
          </a:p>
          <a:p>
            <a:pPr marL="285750" indent="-285750" algn="ctr">
              <a:buFont typeface="Arial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20/50 or less </a:t>
            </a:r>
            <a:r>
              <a:rPr lang="en-US" sz="800">
                <a:solidFill>
                  <a:srgbClr val="0E438D"/>
                </a:solidFill>
                <a:latin typeface="Alatsi"/>
                <a:cs typeface="Arial"/>
              </a:rPr>
              <a:t> </a:t>
            </a: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at distance/near</a:t>
            </a:r>
            <a:endParaRPr lang="en-US" sz="3600">
              <a:solidFill>
                <a:srgbClr val="000000"/>
              </a:solidFill>
              <a:latin typeface="Alatsi"/>
              <a:cs typeface="Arial"/>
            </a:endParaRPr>
          </a:p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</a:t>
            </a:r>
          </a:p>
          <a:p>
            <a:pPr marL="285750" indent="-285750" algn="ctr">
              <a:buFont typeface="Arial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Visual field of 60 degrees or less </a:t>
            </a:r>
            <a:endParaRPr lang="en-US" sz="3600">
              <a:solidFill>
                <a:srgbClr val="000000"/>
              </a:solidFill>
              <a:latin typeface="Alatsi"/>
              <a:cs typeface="Arial"/>
            </a:endParaRPr>
          </a:p>
          <a:p>
            <a:pPr algn="ctr"/>
            <a:r>
              <a:rPr lang="en-US" sz="800">
                <a:solidFill>
                  <a:srgbClr val="000000"/>
                </a:solidFill>
                <a:latin typeface="Alatsi"/>
                <a:cs typeface="Arial"/>
              </a:rPr>
              <a:t> </a:t>
            </a:r>
          </a:p>
          <a:p>
            <a:pPr marL="285750" indent="-285750" algn="ctr">
              <a:buFont typeface="Arial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Progressive loss of vision </a:t>
            </a:r>
            <a:endParaRPr lang="en-US" sz="4000">
              <a:solidFill>
                <a:srgbClr val="000000"/>
              </a:solidFill>
              <a:latin typeface="Alatsi"/>
              <a:cs typeface="Arial"/>
            </a:endParaRPr>
          </a:p>
          <a:p>
            <a:pPr algn="ctr"/>
            <a:r>
              <a:rPr lang="en-US" sz="800">
                <a:solidFill>
                  <a:srgbClr val="0E438D"/>
                </a:solidFill>
                <a:latin typeface="Alatsi"/>
                <a:cs typeface="Arial"/>
              </a:rPr>
              <a:t> </a:t>
            </a:r>
          </a:p>
          <a:p>
            <a:pPr marL="285750" indent="-285750" algn="ctr">
              <a:buFont typeface="Arial"/>
              <a:buChar char="•"/>
            </a:pPr>
            <a:r>
              <a:rPr lang="en-US" sz="3600">
                <a:solidFill>
                  <a:srgbClr val="0E438D"/>
                </a:solidFill>
                <a:latin typeface="Alatsi"/>
                <a:cs typeface="Arial"/>
              </a:rPr>
              <a:t>Medically documented condition 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2400">
                <a:solidFill>
                  <a:srgbClr val="0E438D"/>
                </a:solidFill>
                <a:latin typeface="Alatsi"/>
                <a:cs typeface="Arial"/>
              </a:rPr>
              <a:t>(Bradley Schools)</a:t>
            </a:r>
            <a:endParaRPr lang="en-US" sz="2400">
              <a:solidFill>
                <a:srgbClr val="0E438D"/>
              </a:solidFill>
              <a:latin typeface="Alatsi"/>
              <a:ea typeface="Calibri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35" y="-292622"/>
            <a:ext cx="5583257" cy="1891145"/>
          </a:xfrm>
          <a:custGeom>
            <a:avLst/>
            <a:gdLst/>
            <a:ahLst/>
            <a:cxnLst/>
            <a:rect l="l" t="t" r="r" b="b"/>
            <a:pathLst>
              <a:path w="5583257" h="1891145">
                <a:moveTo>
                  <a:pt x="0" y="0"/>
                </a:moveTo>
                <a:lnTo>
                  <a:pt x="5583256" y="0"/>
                </a:lnTo>
                <a:lnTo>
                  <a:pt x="5583256" y="1891145"/>
                </a:lnTo>
                <a:lnTo>
                  <a:pt x="0" y="189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01700" y="614206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58550" y="3664723"/>
            <a:ext cx="4392051" cy="4010095"/>
          </a:xfrm>
          <a:custGeom>
            <a:avLst/>
            <a:gdLst/>
            <a:ahLst/>
            <a:cxnLst/>
            <a:rect l="l" t="t" r="r" b="b"/>
            <a:pathLst>
              <a:path w="2857824" h="2659975">
                <a:moveTo>
                  <a:pt x="0" y="0"/>
                </a:moveTo>
                <a:lnTo>
                  <a:pt x="2857825" y="0"/>
                </a:lnTo>
                <a:lnTo>
                  <a:pt x="2857825" y="2659975"/>
                </a:lnTo>
                <a:lnTo>
                  <a:pt x="0" y="26599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1465173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sym typeface="Alatsi"/>
              </a:rPr>
              <a:t>HEARING</a:t>
            </a:r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443641" y="7700956"/>
            <a:ext cx="4410262" cy="16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b="1">
                <a:solidFill>
                  <a:srgbClr val="0E4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https://openclipart.org/detail/313883/hearing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253572" y="2910745"/>
            <a:ext cx="5780856" cy="66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6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1065E-9434-1677-33E9-4558479E73E1}"/>
              </a:ext>
            </a:extLst>
          </p:cNvPr>
          <p:cNvSpPr txBox="1"/>
          <p:nvPr/>
        </p:nvSpPr>
        <p:spPr>
          <a:xfrm>
            <a:off x="7927299" y="4057404"/>
            <a:ext cx="9869847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Conductive (outer or middle ear)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</a:t>
            </a:r>
            <a:endParaRPr lang="en-US" sz="48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Sensorineural (inner ear/nerve)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  <a:sym typeface="Alatsi"/>
              </a:rPr>
              <a:t> </a:t>
            </a:r>
            <a:endParaRPr lang="en-US" sz="4800">
              <a:solidFill>
                <a:srgbClr val="0E438D"/>
              </a:solidFill>
              <a:latin typeface="Alatsi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Mixed (conductive and sensorineural)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Auditory neuropathy spectrum</a:t>
            </a:r>
            <a:r>
              <a:rPr lang="en-US" sz="48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  <a:endParaRPr lang="en-US" sz="4800">
              <a:solidFill>
                <a:srgbClr val="000000"/>
              </a:solidFill>
              <a:latin typeface="Alatsi"/>
              <a:ea typeface="Roboto"/>
              <a:cs typeface="Roboto"/>
            </a:endParaRPr>
          </a:p>
          <a:p>
            <a:r>
              <a:rPr lang="en-US" sz="30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  (sensorineural damage affecting sound organization)</a:t>
            </a:r>
            <a:r>
              <a:rPr lang="en-US" sz="3600">
                <a:solidFill>
                  <a:srgbClr val="0E438D"/>
                </a:solidFill>
                <a:latin typeface="Alatsi"/>
                <a:ea typeface="Roboto"/>
                <a:cs typeface="Roboto"/>
              </a:rPr>
              <a:t> 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17AAB46F-767E-BD88-94AB-72FD3E207A78}"/>
              </a:ext>
            </a:extLst>
          </p:cNvPr>
          <p:cNvSpPr txBox="1"/>
          <p:nvPr/>
        </p:nvSpPr>
        <p:spPr>
          <a:xfrm>
            <a:off x="15" y="2907550"/>
            <a:ext cx="18266403" cy="940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15% of U.S. adults (NIDCD 2024)</a:t>
            </a:r>
            <a:endParaRPr lang="en-US" sz="30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ctr">
              <a:lnSpc>
                <a:spcPts val="3956"/>
              </a:lnSpc>
              <a:spcBef>
                <a:spcPct val="0"/>
              </a:spcBef>
            </a:pPr>
            <a:endParaRPr lang="en-US" sz="28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</p:spTree>
    <p:extLst>
      <p:ext uri="{BB962C8B-B14F-4D97-AF65-F5344CB8AC3E}">
        <p14:creationId xmlns:p14="http://schemas.microsoft.com/office/powerpoint/2010/main" val="2418411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35" y="-292622"/>
            <a:ext cx="5583257" cy="1891145"/>
          </a:xfrm>
          <a:custGeom>
            <a:avLst/>
            <a:gdLst/>
            <a:ahLst/>
            <a:cxnLst/>
            <a:rect l="l" t="t" r="r" b="b"/>
            <a:pathLst>
              <a:path w="5583257" h="1891145">
                <a:moveTo>
                  <a:pt x="0" y="0"/>
                </a:moveTo>
                <a:lnTo>
                  <a:pt x="5583256" y="0"/>
                </a:lnTo>
                <a:lnTo>
                  <a:pt x="5583256" y="1891145"/>
                </a:lnTo>
                <a:lnTo>
                  <a:pt x="0" y="189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01700" y="614206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950121" y="9080317"/>
            <a:ext cx="12585311" cy="0"/>
          </a:xfrm>
          <a:prstGeom prst="line">
            <a:avLst/>
          </a:prstGeom>
          <a:ln w="114300" cap="flat">
            <a:gradFill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78228" y="3155906"/>
            <a:ext cx="7543343" cy="4846210"/>
          </a:xfrm>
          <a:custGeom>
            <a:avLst/>
            <a:gdLst/>
            <a:ahLst/>
            <a:cxnLst/>
            <a:rect l="l" t="t" r="r" b="b"/>
            <a:pathLst>
              <a:path w="6199715" h="2805543">
                <a:moveTo>
                  <a:pt x="0" y="0"/>
                </a:moveTo>
                <a:lnTo>
                  <a:pt x="6199715" y="0"/>
                </a:lnTo>
                <a:lnTo>
                  <a:pt x="6199715" y="2805542"/>
                </a:lnTo>
                <a:lnTo>
                  <a:pt x="0" y="28055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0026" b="-1950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070323" y="9201150"/>
            <a:ext cx="11048994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American Humanist Association 83rd Annual Conference |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1465173"/>
            <a:ext cx="18288000" cy="11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E438D"/>
                </a:solidFill>
                <a:latin typeface="Alatsi"/>
                <a:sym typeface="Alatsi"/>
              </a:rPr>
              <a:t>SPEECH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-242626" y="8005064"/>
            <a:ext cx="8852108" cy="1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2"/>
              </a:lnSpc>
              <a:spcBef>
                <a:spcPct val="0"/>
              </a:spcBef>
            </a:pPr>
            <a:r>
              <a:rPr lang="en-US" sz="900">
                <a:solidFill>
                  <a:srgbClr val="0E438D"/>
                </a:solidFill>
                <a:latin typeface="Alatsi"/>
                <a:ea typeface="Alatsi"/>
                <a:cs typeface="Alatsi"/>
                <a:sym typeface="Alatsi"/>
              </a:rPr>
              <a:t>https://www.lookandlearn.com/history-images/YW011501V/A-doctor-examines-a-military-recruit-suffering-from-a-speech-disorder (cropped)</a:t>
            </a:r>
            <a:endParaRPr lang="en-US" sz="900">
              <a:solidFill>
                <a:srgbClr val="0E438D"/>
              </a:solidFill>
              <a:latin typeface="Alatsi"/>
              <a:ea typeface="Alatsi"/>
              <a:cs typeface="Alats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644E7-B896-8CA2-5BD3-B59A29E37CA9}"/>
              </a:ext>
            </a:extLst>
          </p:cNvPr>
          <p:cNvSpPr txBox="1"/>
          <p:nvPr/>
        </p:nvSpPr>
        <p:spPr>
          <a:xfrm>
            <a:off x="9047110" y="3648443"/>
            <a:ext cx="12264304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0E438D"/>
                </a:solidFill>
                <a:latin typeface="Alatsi"/>
                <a:sym typeface="Alatsi"/>
              </a:rPr>
              <a:t>Fluency (flow)</a:t>
            </a:r>
            <a:r>
              <a:rPr lang="en-US" sz="4000" dirty="0">
                <a:solidFill>
                  <a:srgbClr val="0E438D"/>
                </a:solidFill>
                <a:latin typeface="Alatsi"/>
                <a:sym typeface="Alatsi"/>
              </a:rPr>
              <a:t> </a:t>
            </a:r>
            <a:r>
              <a:rPr lang="en-US" sz="2800" dirty="0">
                <a:solidFill>
                  <a:srgbClr val="0E438D"/>
                </a:solidFill>
                <a:latin typeface="Alatsi"/>
                <a:sym typeface="Alatsi"/>
              </a:rPr>
              <a:t>7% U.S. children (NIDCD 2024)</a:t>
            </a:r>
            <a:r>
              <a:rPr lang="en-US" sz="4800" dirty="0">
                <a:solidFill>
                  <a:srgbClr val="0E438D"/>
                </a:solidFill>
                <a:latin typeface="Alatsi"/>
                <a:sym typeface="Alatsi"/>
              </a:rPr>
              <a:t> </a:t>
            </a:r>
            <a:endParaRPr lang="en-US" sz="4800" dirty="0">
              <a:solidFill>
                <a:srgbClr val="0E438D"/>
              </a:solidFill>
              <a:latin typeface="Alatsi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0E438D"/>
                </a:solidFill>
                <a:latin typeface="Alatsi"/>
                <a:sym typeface="Alatsi"/>
              </a:rPr>
              <a:t>Speech (clarity)</a:t>
            </a:r>
            <a:r>
              <a:rPr lang="en-US" sz="4000" dirty="0">
                <a:solidFill>
                  <a:srgbClr val="0E438D"/>
                </a:solidFill>
                <a:latin typeface="Alatsi"/>
                <a:sym typeface="Alatsi"/>
              </a:rPr>
              <a:t> </a:t>
            </a:r>
            <a:r>
              <a:rPr lang="en-US" sz="2800" dirty="0">
                <a:solidFill>
                  <a:srgbClr val="0E438D"/>
                </a:solidFill>
                <a:latin typeface="Alatsi"/>
                <a:sym typeface="Alatsi"/>
              </a:rPr>
              <a:t>5% U.S. children (NIDCD 2024)</a:t>
            </a:r>
            <a:r>
              <a:rPr lang="en-US" sz="4800" dirty="0">
                <a:solidFill>
                  <a:srgbClr val="0E438D"/>
                </a:solidFill>
                <a:latin typeface="Alatsi"/>
                <a:sym typeface="Alatsi"/>
              </a:rPr>
              <a:t> </a:t>
            </a:r>
            <a:endParaRPr lang="en-US" sz="4800" dirty="0">
              <a:solidFill>
                <a:srgbClr val="0E438D"/>
              </a:solidFill>
              <a:latin typeface="Alatsi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0E438D"/>
                </a:solidFill>
                <a:latin typeface="Alatsi"/>
              </a:rPr>
              <a:t>Voice </a:t>
            </a:r>
            <a:r>
              <a:rPr lang="en-US" sz="2800" dirty="0">
                <a:solidFill>
                  <a:srgbClr val="0E438D"/>
                </a:solidFill>
                <a:latin typeface="Alatsi"/>
              </a:rPr>
              <a:t>7.6% of U.S. adults (NIDCD 2024)</a:t>
            </a:r>
            <a:r>
              <a:rPr lang="en-US" sz="4800" dirty="0">
                <a:solidFill>
                  <a:srgbClr val="0E438D"/>
                </a:solidFill>
                <a:latin typeface="Alatsi"/>
              </a:rPr>
              <a:t>   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0E438D"/>
                </a:solidFill>
                <a:latin typeface="Alatsi"/>
              </a:rPr>
              <a:t>Orofacial Myofunctional </a:t>
            </a:r>
            <a:r>
              <a:rPr lang="en-US" sz="2800" dirty="0">
                <a:solidFill>
                  <a:srgbClr val="0E438D"/>
                </a:solidFill>
                <a:latin typeface="Alatsi"/>
              </a:rPr>
              <a:t>73.7% </a:t>
            </a:r>
            <a:r>
              <a:rPr lang="en-US" sz="2800" dirty="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(ASHA)</a:t>
            </a:r>
            <a:r>
              <a:rPr lang="en-US" sz="4800" dirty="0">
                <a:solidFill>
                  <a:srgbClr val="0E438D"/>
                </a:solidFill>
                <a:latin typeface="Alatsi"/>
                <a:ea typeface="+mn-lt"/>
                <a:cs typeface="+mn-lt"/>
              </a:rPr>
              <a:t> </a:t>
            </a:r>
            <a:endParaRPr lang="en-US" sz="4800" dirty="0">
              <a:solidFill>
                <a:srgbClr val="0E438D"/>
              </a:solidFill>
              <a:ea typeface="+mn-lt"/>
              <a:cs typeface="+mn-lt"/>
            </a:endParaRPr>
          </a:p>
          <a:p>
            <a:r>
              <a:rPr lang="en-US" sz="3600" dirty="0">
                <a:solidFill>
                  <a:srgbClr val="0E438D"/>
                </a:solidFill>
                <a:latin typeface="Alatsi"/>
              </a:rPr>
              <a:t>    (face/mouth/tongue muscles)</a:t>
            </a:r>
            <a:r>
              <a:rPr lang="en-US" sz="4000" dirty="0">
                <a:solidFill>
                  <a:srgbClr val="0E438D"/>
                </a:solidFill>
                <a:latin typeface="Alatsi"/>
              </a:rPr>
              <a:t>   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670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Pastel Minimalist Thesis Defense Presentation</dc:title>
  <cp:revision>157</cp:revision>
  <dcterms:created xsi:type="dcterms:W3CDTF">2006-08-16T00:00:00Z</dcterms:created>
  <dcterms:modified xsi:type="dcterms:W3CDTF">2024-09-11T22:51:49Z</dcterms:modified>
  <dc:identifier>DAGQAuVlLCU</dc:identifier>
</cp:coreProperties>
</file>